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5" r:id="rId10"/>
    <p:sldId id="269" r:id="rId11"/>
    <p:sldId id="270" r:id="rId12"/>
    <p:sldId id="267" r:id="rId13"/>
    <p:sldId id="272" r:id="rId14"/>
    <p:sldId id="271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19F9D-5189-48FD-A90E-73DEE471044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A9486-C04E-4F2F-9DDB-4E04DDE9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15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2FCE-3C99-4034-867C-9EE43CD4C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333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pPr/>
              <a:t>‹#›</a:t>
            </a:fld>
            <a:endParaRPr lang="en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791680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2FCE-3C99-4034-867C-9EE43CD4C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333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pPr/>
              <a:t>‹#›</a:t>
            </a:fld>
            <a:endParaRPr lang="en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063289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2FCE-3C99-4034-867C-9EE43CD4C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333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pPr/>
              <a:t>‹#›</a:t>
            </a:fld>
            <a:endParaRPr lang="en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584919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3999" cy="1271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200"/>
            </a:lvl1pPr>
            <a:lvl2pPr lvl="1" rtl="0">
              <a:spcBef>
                <a:spcPts val="0"/>
              </a:spcBef>
              <a:buSzPct val="100000"/>
              <a:defRPr sz="3200"/>
            </a:lvl2pPr>
            <a:lvl3pPr lvl="2" rtl="0">
              <a:spcBef>
                <a:spcPts val="0"/>
              </a:spcBef>
              <a:buSzPct val="100000"/>
              <a:defRPr sz="3200"/>
            </a:lvl3pPr>
            <a:lvl4pPr lvl="3" rtl="0">
              <a:spcBef>
                <a:spcPts val="0"/>
              </a:spcBef>
              <a:buSzPct val="100000"/>
              <a:defRPr sz="3200"/>
            </a:lvl4pPr>
            <a:lvl5pPr lvl="4" rtl="0">
              <a:spcBef>
                <a:spcPts val="0"/>
              </a:spcBef>
              <a:buSzPct val="100000"/>
              <a:defRPr sz="3200"/>
            </a:lvl5pPr>
            <a:lvl6pPr lvl="5" rtl="0">
              <a:spcBef>
                <a:spcPts val="0"/>
              </a:spcBef>
              <a:buSzPct val="100000"/>
              <a:defRPr sz="3200"/>
            </a:lvl6pPr>
            <a:lvl7pPr lvl="6" rtl="0">
              <a:spcBef>
                <a:spcPts val="0"/>
              </a:spcBef>
              <a:buSzPct val="100000"/>
              <a:defRPr sz="3200"/>
            </a:lvl7pPr>
            <a:lvl8pPr lvl="7" rtl="0">
              <a:spcBef>
                <a:spcPts val="0"/>
              </a:spcBef>
              <a:buSzPct val="100000"/>
              <a:defRPr sz="3200"/>
            </a:lvl8pPr>
            <a:lvl9pPr lvl="8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01434" y="1954400"/>
            <a:ext cx="3743999" cy="4217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5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54001" y="1644233"/>
            <a:ext cx="5393599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354001" y="3705955"/>
            <a:ext cx="5393599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586000" y="965601"/>
            <a:ext cx="5116000" cy="4926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prstClr val="white"/>
                </a:solidFill>
              </a:rPr>
              <a:pPr/>
              <a:t>‹#›</a:t>
            </a:fld>
            <a:endParaRPr lang="e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3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83028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8000"/>
            </a:lvl1pPr>
            <a:lvl2pPr lvl="1" rtl="0">
              <a:spcBef>
                <a:spcPts val="0"/>
              </a:spcBef>
              <a:buSzPct val="100000"/>
              <a:defRPr sz="8000"/>
            </a:lvl2pPr>
            <a:lvl3pPr lvl="2" rtl="0">
              <a:spcBef>
                <a:spcPts val="0"/>
              </a:spcBef>
              <a:buSzPct val="100000"/>
              <a:defRPr sz="8000"/>
            </a:lvl3pPr>
            <a:lvl4pPr lvl="3" rtl="0">
              <a:spcBef>
                <a:spcPts val="0"/>
              </a:spcBef>
              <a:buSzPct val="100000"/>
              <a:defRPr sz="8000"/>
            </a:lvl4pPr>
            <a:lvl5pPr lvl="4" rtl="0">
              <a:spcBef>
                <a:spcPts val="0"/>
              </a:spcBef>
              <a:buSzPct val="100000"/>
              <a:defRPr sz="8000"/>
            </a:lvl5pPr>
            <a:lvl6pPr lvl="5" rtl="0">
              <a:spcBef>
                <a:spcPts val="0"/>
              </a:spcBef>
              <a:buSzPct val="100000"/>
              <a:defRPr sz="8000"/>
            </a:lvl6pPr>
            <a:lvl7pPr lvl="6" rtl="0">
              <a:spcBef>
                <a:spcPts val="0"/>
              </a:spcBef>
              <a:buSzPct val="100000"/>
              <a:defRPr sz="8000"/>
            </a:lvl7pPr>
            <a:lvl8pPr lvl="7" rtl="0">
              <a:spcBef>
                <a:spcPts val="0"/>
              </a:spcBef>
              <a:buSzPct val="100000"/>
              <a:defRPr sz="8000"/>
            </a:lvl8pPr>
            <a:lvl9pPr lvl="8" rtl="0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prstClr val="white"/>
                </a:solidFill>
              </a:rPr>
              <a:pPr/>
              <a:t>‹#›</a:t>
            </a:fld>
            <a:endParaRPr lang="e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2FCE-3C99-4034-867C-9EE43CD4C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333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pPr/>
              <a:t>‹#›</a:t>
            </a:fld>
            <a:endParaRPr lang="en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57313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2FCE-3C99-4034-867C-9EE43CD4C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333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pPr/>
              <a:t>‹#›</a:t>
            </a:fld>
            <a:endParaRPr lang="en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755088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2FCE-3C99-4034-867C-9EE43CD4C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333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pPr/>
              <a:t>‹#›</a:t>
            </a:fld>
            <a:endParaRPr lang="en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271199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2FCE-3C99-4034-867C-9EE43CD4C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333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pPr/>
              <a:t>‹#›</a:t>
            </a:fld>
            <a:endParaRPr lang="en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707660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2FCE-3C99-4034-867C-9EE43CD4C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333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pPr/>
              <a:t>‹#›</a:t>
            </a:fld>
            <a:endParaRPr lang="en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661927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2FCE-3C99-4034-867C-9EE43CD4C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6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2FCE-3C99-4034-867C-9EE43CD4C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333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pPr/>
              <a:t>‹#›</a:t>
            </a:fld>
            <a:endParaRPr lang="en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140046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2FCE-3C99-4034-867C-9EE43CD4C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333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pPr/>
              <a:t>‹#›</a:t>
            </a:fld>
            <a:endParaRPr lang="en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168309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806">
              <a:schemeClr val="accent1">
                <a:lumMod val="75000"/>
              </a:schemeClr>
            </a:gs>
            <a:gs pos="70782">
              <a:srgbClr val="2480AE"/>
            </a:gs>
            <a:gs pos="54910">
              <a:schemeClr val="accent1">
                <a:lumMod val="75000"/>
              </a:schemeClr>
            </a:gs>
            <a:gs pos="8000">
              <a:schemeClr val="accent1">
                <a:lumMod val="50000"/>
              </a:schemeClr>
            </a:gs>
            <a:gs pos="81000">
              <a:schemeClr val="accent1">
                <a:lumMod val="5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2FCE-3C99-4034-867C-9EE43CD4CAAE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  <a:rtl val="0"/>
              </a:rPr>
              <a:pPr/>
              <a:t>5/6/2016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z="1333" kern="0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pPr/>
              <a:t>‹#›</a:t>
            </a:fld>
            <a:endParaRPr lang="en" sz="1333" kern="0">
              <a:solidFill>
                <a:srgbClr val="E7E6E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1273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uels.ucsb.edu/home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577033" y="1592826"/>
            <a:ext cx="10962800" cy="1208373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333" b="1" dirty="0" smtClean="0">
                <a:solidFill>
                  <a:srgbClr val="F1C232"/>
                </a:solidFill>
              </a:rPr>
              <a:t>Pizza and Knowledge:</a:t>
            </a:r>
            <a:endParaRPr lang="en" sz="5333" b="1" dirty="0">
              <a:solidFill>
                <a:srgbClr val="F1C232"/>
              </a:solidFill>
            </a:endParaRPr>
          </a:p>
          <a:p>
            <a:pPr>
              <a:spcBef>
                <a:spcPts val="0"/>
              </a:spcBef>
            </a:pPr>
            <a:r>
              <a:rPr lang="en" sz="3733" b="1" dirty="0" smtClean="0">
                <a:solidFill>
                  <a:srgbClr val="F1C232"/>
                </a:solidFill>
              </a:rPr>
              <a:t>Re-Branding a College Advising Office</a:t>
            </a:r>
            <a:r>
              <a:rPr lang="en-US" sz="3733" dirty="0"/>
              <a:t/>
            </a:r>
            <a:br>
              <a:rPr lang="en-US" sz="3733" dirty="0"/>
            </a:br>
            <a:endParaRPr sz="5333" b="1" dirty="0">
              <a:solidFill>
                <a:srgbClr val="F1C232"/>
              </a:solidFill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1931433" y="5923129"/>
            <a:ext cx="8253999" cy="640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000" kern="0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We Gaucho Back!</a:t>
            </a:r>
          </a:p>
        </p:txBody>
      </p:sp>
      <p:sp>
        <p:nvSpPr>
          <p:cNvPr id="3" name="Rectangle 2">
            <a:hlinkClick r:id="" action="ppaction://noaction"/>
          </p:cNvPr>
          <p:cNvSpPr/>
          <p:nvPr/>
        </p:nvSpPr>
        <p:spPr>
          <a:xfrm>
            <a:off x="10082373" y="5214644"/>
            <a:ext cx="2109627" cy="1638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kern="0">
              <a:solidFill>
                <a:prstClr val="white"/>
              </a:solidFill>
              <a:sym typeface="Arial"/>
              <a:rtl val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1" b="14378"/>
          <a:stretch/>
        </p:blipFill>
        <p:spPr>
          <a:xfrm>
            <a:off x="1931433" y="2132285"/>
            <a:ext cx="8058235" cy="39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600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rgbClr val="F1C232"/>
                </a:solidFill>
              </a:rPr>
              <a:t>Current Programs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422284" y="1050796"/>
            <a:ext cx="5157787" cy="823912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WINTER: Majors and Careers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1" y="2889201"/>
            <a:ext cx="5183188" cy="330046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Does a double major or major/minor make you more competitive than a single major?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What do you do when you’re interested in something that doesn’t match the expectations your parents have for you?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What would you do if the job market you want to go into becomes impacted or you ended up not liking your career?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idx="1"/>
          </p:nvPr>
        </p:nvSpPr>
        <p:spPr>
          <a:xfrm>
            <a:off x="6184901" y="1874708"/>
            <a:ext cx="5157787" cy="823912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Sample Questions: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8" y="2376359"/>
            <a:ext cx="5583251" cy="37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rgbClr val="F1C232"/>
                </a:solidFill>
              </a:rPr>
              <a:t>Current Programs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3436" y="1831981"/>
            <a:ext cx="5157787" cy="823912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Sample Questions (To Alumni Only)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505994" y="1054076"/>
            <a:ext cx="5183188" cy="823912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SPRING: Special Event (Alumni Panel)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quarter" idx="4"/>
          </p:nvPr>
        </p:nvSpPr>
        <p:spPr>
          <a:xfrm>
            <a:off x="603436" y="2872726"/>
            <a:ext cx="5183188" cy="330046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What did you think you were going to do as a career when you started UCSB compared to what you do now?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What was the biggest surprise about life after graduating?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Was major an important factor in getting your career? If not major, then what?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66939"/>
            <a:ext cx="5183188" cy="3461045"/>
          </a:xfrm>
        </p:spPr>
      </p:pic>
    </p:spTree>
    <p:extLst>
      <p:ext uri="{BB962C8B-B14F-4D97-AF65-F5344CB8AC3E}">
        <p14:creationId xmlns:p14="http://schemas.microsoft.com/office/powerpoint/2010/main" val="3607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rgbClr val="F1C232"/>
                </a:solidFill>
              </a:rPr>
              <a:t>Student Impact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56851" y="1380048"/>
            <a:ext cx="10678297" cy="1157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What was the most useful thing we covered today?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“It’s not over if you fail.”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528060" y="2831756"/>
            <a:ext cx="5683637" cy="365330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Seeing information within larger context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Learning what questions to ask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Increasing awareness of preparation needed for experiences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Talking to other students and offices about busted myths (especially related to major)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Coming in for advising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61" y="2638681"/>
            <a:ext cx="2884788" cy="38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rgbClr val="F1C232"/>
                </a:solidFill>
              </a:rPr>
              <a:t>Student Impact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59143" y="1547383"/>
            <a:ext cx="11073714" cy="46062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Evaluation </a:t>
            </a:r>
            <a:r>
              <a:rPr lang="en-US" dirty="0" smtClean="0">
                <a:solidFill>
                  <a:schemeClr val="bg1"/>
                </a:solidFill>
              </a:rPr>
              <a:t>Responses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Q</a:t>
            </a:r>
            <a:r>
              <a:rPr lang="en-US" sz="2000" dirty="0">
                <a:solidFill>
                  <a:schemeClr val="bg1"/>
                </a:solidFill>
              </a:rPr>
              <a:t>: How likely are you to seek academic advising this year? Why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i="1" dirty="0" smtClean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</a:rPr>
              <a:t>Definitely! Hearing the implications of P/NP, purposefully failing classes, etc. […] There is a lot of misinformation in general on campus.”</a:t>
            </a:r>
          </a:p>
          <a:p>
            <a:r>
              <a:rPr lang="en-US" sz="2000" i="1" dirty="0" smtClean="0">
                <a:solidFill>
                  <a:schemeClr val="bg1"/>
                </a:solidFill>
              </a:rPr>
              <a:t>“Yes</a:t>
            </a:r>
            <a:r>
              <a:rPr lang="en-US" sz="2000" i="1" dirty="0">
                <a:solidFill>
                  <a:schemeClr val="bg1"/>
                </a:solidFill>
              </a:rPr>
              <a:t>! I feel like L&amp;S has my best interest in mind and I have a hard time seeing the big picture on my own</a:t>
            </a:r>
            <a:r>
              <a:rPr lang="en-US" sz="2000" i="1" dirty="0" smtClean="0">
                <a:solidFill>
                  <a:schemeClr val="bg1"/>
                </a:solidFill>
              </a:rPr>
              <a:t>.”</a:t>
            </a:r>
          </a:p>
          <a:p>
            <a:r>
              <a:rPr lang="en-US" sz="2000" i="1" dirty="0" smtClean="0">
                <a:solidFill>
                  <a:schemeClr val="bg1"/>
                </a:solidFill>
              </a:rPr>
              <a:t>“Yes. I was failing Bio but didn’t seek advising because I was lazy/embarrassed/didn’t want to accept the issue. But I just sent an email to the advising office during this session.”</a:t>
            </a:r>
          </a:p>
          <a:p>
            <a:r>
              <a:rPr lang="en-US" sz="2000" i="1" dirty="0" smtClean="0">
                <a:solidFill>
                  <a:schemeClr val="bg1"/>
                </a:solidFill>
              </a:rPr>
              <a:t>“I thought advisors would judge me and tell me what I should do or should have done. I haven’t experienced that, but I had the thought. Now…very likely. It’s where I can get the help I need.”</a:t>
            </a:r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000" i="1" dirty="0" smtClean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</a:rPr>
              <a:t>Very. I’m screwed and I need </a:t>
            </a:r>
            <a:r>
              <a:rPr lang="en-US" sz="2000" i="1" dirty="0" smtClean="0">
                <a:solidFill>
                  <a:schemeClr val="bg1"/>
                </a:solidFill>
              </a:rPr>
              <a:t>it!”</a:t>
            </a:r>
            <a:endParaRPr lang="en-US" sz="2000" i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8346"/>
            <a:ext cx="5181600" cy="455046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Looser </a:t>
            </a:r>
            <a:r>
              <a:rPr lang="en-US" sz="2400" dirty="0">
                <a:solidFill>
                  <a:schemeClr val="bg1"/>
                </a:solidFill>
              </a:rPr>
              <a:t>criteria for Walk-Ins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Growing consciousness of student needs and concerns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Increasing functioning as a </a:t>
            </a:r>
            <a:r>
              <a:rPr lang="en-US" sz="2400" dirty="0" smtClean="0">
                <a:solidFill>
                  <a:schemeClr val="bg1"/>
                </a:solidFill>
              </a:rPr>
              <a:t>team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Unique experiences of different peers and staff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Aligning under higher goals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Reflection on how serving students </a:t>
            </a:r>
            <a:r>
              <a:rPr lang="en-US" sz="2400" dirty="0" smtClean="0">
                <a:solidFill>
                  <a:schemeClr val="bg1"/>
                </a:solidFill>
              </a:rPr>
              <a:t>and image </a:t>
            </a:r>
            <a:r>
              <a:rPr lang="en-US" sz="2400" dirty="0">
                <a:solidFill>
                  <a:schemeClr val="bg1"/>
                </a:solidFill>
              </a:rPr>
              <a:t>we are </a:t>
            </a:r>
            <a:r>
              <a:rPr lang="en-US" sz="2400" dirty="0" smtClean="0">
                <a:solidFill>
                  <a:schemeClr val="bg1"/>
                </a:solidFill>
              </a:rPr>
              <a:t>promoting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Other offices looking for ways to collaborate: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EOP, Career Services, CAPS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rgbClr val="F1C232"/>
                </a:solidFill>
              </a:rPr>
              <a:t>Office Impact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26" y="1869988"/>
            <a:ext cx="6060636" cy="40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3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rgbClr val="F1C232"/>
                </a:solidFill>
              </a:rPr>
              <a:t>Future of Pizza and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740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Partnerships with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Orientation (Continuing)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Athletics (Continuing)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EOP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Career Services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Counseling and Psychological Services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Intro to the University courses (growing)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Videos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Marketing: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Social Media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Tabling and Classroom Announcements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886200"/>
          </a:xfrm>
        </p:spPr>
      </p:pic>
      <p:sp>
        <p:nvSpPr>
          <p:cNvPr id="8" name="TextBox 7"/>
          <p:cNvSpPr txBox="1"/>
          <p:nvPr/>
        </p:nvSpPr>
        <p:spPr>
          <a:xfrm>
            <a:off x="5913120" y="5711825"/>
            <a:ext cx="5699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#</a:t>
            </a:r>
            <a:r>
              <a:rPr lang="en-US" sz="3200" dirty="0" err="1" smtClean="0">
                <a:solidFill>
                  <a:schemeClr val="bg1"/>
                </a:solidFill>
              </a:rPr>
              <a:t>pizzaandknowledge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#</a:t>
            </a:r>
            <a:r>
              <a:rPr lang="en-US" sz="3200" dirty="0" err="1" smtClean="0">
                <a:solidFill>
                  <a:schemeClr val="bg1"/>
                </a:solidFill>
              </a:rPr>
              <a:t>alumnipanel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0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</p:spPr>
        <p:txBody>
          <a:bodyPr>
            <a:noAutofit/>
          </a:bodyPr>
          <a:lstStyle/>
          <a:p>
            <a:pPr algn="ctr"/>
            <a:r>
              <a:rPr lang="en" sz="8000" b="1" dirty="0" smtClean="0">
                <a:solidFill>
                  <a:srgbClr val="F1C232"/>
                </a:solidFill>
              </a:rPr>
              <a:t>Thank You!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884139" y="5896376"/>
            <a:ext cx="4423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dirty="0">
                <a:solidFill>
                  <a:srgbClr val="F1C232"/>
                </a:solidFill>
              </a:rPr>
              <a:t>Questions?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"/>
          <a:stretch/>
        </p:blipFill>
        <p:spPr>
          <a:xfrm>
            <a:off x="4415481" y="1601930"/>
            <a:ext cx="3202467" cy="42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</p:spPr>
        <p:txBody>
          <a:bodyPr>
            <a:noAutofit/>
          </a:bodyPr>
          <a:lstStyle/>
          <a:p>
            <a:pPr algn="ctr"/>
            <a:r>
              <a:rPr lang="en" sz="8000" b="1" dirty="0" smtClean="0">
                <a:solidFill>
                  <a:srgbClr val="F1C232"/>
                </a:solidFill>
              </a:rPr>
              <a:t>Please evaluate!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89935" y="5896376"/>
            <a:ext cx="11385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dirty="0" smtClean="0">
                <a:solidFill>
                  <a:srgbClr val="F1C232"/>
                </a:solidFill>
              </a:rPr>
              <a:t>Guidebook App: “Forms” </a:t>
            </a:r>
            <a:r>
              <a:rPr lang="en" sz="3600" dirty="0" smtClean="0">
                <a:solidFill>
                  <a:srgbClr val="F1C232"/>
                </a:solidFill>
              </a:rPr>
              <a:t>(at bottom of event page)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"/>
          <a:stretch/>
        </p:blipFill>
        <p:spPr>
          <a:xfrm>
            <a:off x="4415481" y="1601930"/>
            <a:ext cx="3202467" cy="42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7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>
                <a:solidFill>
                  <a:srgbClr val="F1C232"/>
                </a:solidFill>
              </a:rPr>
              <a:t>O</a:t>
            </a:r>
            <a:r>
              <a:rPr lang="en" b="1" dirty="0" smtClean="0">
                <a:solidFill>
                  <a:srgbClr val="F1C232"/>
                </a:solidFill>
              </a:rPr>
              <a:t>rigin Story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7" y="1825625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UC Conference 2013: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UCD student panel – “College advising is last resort”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Learning how campus works is overwhelming—repetition of information is </a:t>
            </a:r>
            <a:r>
              <a:rPr lang="en-US" dirty="0" smtClean="0">
                <a:solidFill>
                  <a:schemeClr val="bg1"/>
                </a:solidFill>
              </a:rPr>
              <a:t>useful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UCB </a:t>
            </a:r>
            <a:r>
              <a:rPr lang="en-US" dirty="0">
                <a:solidFill>
                  <a:schemeClr val="bg1"/>
                </a:solidFill>
              </a:rPr>
              <a:t>presentation – </a:t>
            </a:r>
            <a:r>
              <a:rPr lang="en-US" dirty="0" smtClean="0">
                <a:solidFill>
                  <a:schemeClr val="bg1"/>
                </a:solidFill>
              </a:rPr>
              <a:t>Students  operating on myths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Wake of IV tragedy—still not seeking advising</a:t>
            </a:r>
          </a:p>
        </p:txBody>
      </p:sp>
    </p:spTree>
    <p:extLst>
      <p:ext uri="{BB962C8B-B14F-4D97-AF65-F5344CB8AC3E}">
        <p14:creationId xmlns:p14="http://schemas.microsoft.com/office/powerpoint/2010/main" val="33873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rgbClr val="F1C232"/>
                </a:solidFill>
              </a:rPr>
              <a:t>Program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79589"/>
            <a:ext cx="5181600" cy="36973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ombat myths that trip up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Reduce intimidation of seeking academic advising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ive new students chance to ask questions in a comfortable environment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2"/>
          <a:stretch/>
        </p:blipFill>
        <p:spPr>
          <a:xfrm>
            <a:off x="7230101" y="1690688"/>
            <a:ext cx="4187541" cy="4677061"/>
          </a:xfrm>
        </p:spPr>
      </p:pic>
    </p:spTree>
    <p:extLst>
      <p:ext uri="{BB962C8B-B14F-4D97-AF65-F5344CB8AC3E}">
        <p14:creationId xmlns:p14="http://schemas.microsoft.com/office/powerpoint/2010/main" val="27688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rgbClr val="F1C232"/>
                </a:solidFill>
              </a:rPr>
              <a:t>Format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2001795"/>
            <a:ext cx="5181600" cy="404023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Panelists: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mportance of student experiences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Role of advisors/associates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Special programs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Questions to students, then to panel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Example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Panel preparation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6"/>
          <a:stretch/>
        </p:blipFill>
        <p:spPr>
          <a:xfrm>
            <a:off x="438664" y="2186850"/>
            <a:ext cx="5181600" cy="2980074"/>
          </a:xfrm>
        </p:spPr>
      </p:pic>
    </p:spTree>
    <p:extLst>
      <p:ext uri="{BB962C8B-B14F-4D97-AF65-F5344CB8AC3E}">
        <p14:creationId xmlns:p14="http://schemas.microsoft.com/office/powerpoint/2010/main" val="16480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rgbClr val="F1C232"/>
                </a:solidFill>
              </a:rPr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program: “Surviving Your First Year”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Reasons for seeing an academic advisor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Performed in Res Halls – FSSP and Fall quarter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Partnered with Athletics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Partnered with Intro to University Courses</a:t>
            </a:r>
          </a:p>
          <a:p>
            <a:r>
              <a:rPr lang="en-US" dirty="0">
                <a:solidFill>
                  <a:schemeClr val="bg1"/>
                </a:solidFill>
              </a:rPr>
              <a:t>Added: “Majors and Careers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7935"/>
            <a:ext cx="5181600" cy="3890156"/>
          </a:xfrm>
        </p:spPr>
      </p:pic>
    </p:spTree>
    <p:extLst>
      <p:ext uri="{BB962C8B-B14F-4D97-AF65-F5344CB8AC3E}">
        <p14:creationId xmlns:p14="http://schemas.microsoft.com/office/powerpoint/2010/main" val="42840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rgbClr val="F1C232"/>
                </a:solidFill>
              </a:rPr>
              <a:t>Growth: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6335"/>
            <a:ext cx="5181600" cy="50003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Successful Strategies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Timing: Tuesday/Wednesday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Credit for class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Email </a:t>
            </a:r>
            <a:r>
              <a:rPr lang="en-US" sz="2000" dirty="0" err="1" smtClean="0">
                <a:solidFill>
                  <a:schemeClr val="bg1"/>
                </a:solidFill>
              </a:rPr>
              <a:t>Listservs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Branding: Visual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Bribery: Pizza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Multiple advertising hits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Word of mouth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Less Predictable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Credit for RAs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Posters in res halls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Visits to RA meeting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Tabling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593493" cy="41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rgbClr val="F1C232"/>
                </a:solidFill>
              </a:rPr>
              <a:t>Growth: Advertising</a:t>
            </a:r>
            <a:endParaRPr lang="en-US" dirty="0"/>
          </a:p>
        </p:txBody>
      </p:sp>
      <p:pic>
        <p:nvPicPr>
          <p:cNvPr id="11" name="Content Placeholder 10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t="1478" r="504"/>
          <a:stretch/>
        </p:blipFill>
        <p:spPr>
          <a:xfrm>
            <a:off x="1235676" y="1474573"/>
            <a:ext cx="9720648" cy="4813370"/>
          </a:xfrm>
        </p:spPr>
      </p:pic>
    </p:spTree>
    <p:extLst>
      <p:ext uri="{BB962C8B-B14F-4D97-AF65-F5344CB8AC3E}">
        <p14:creationId xmlns:p14="http://schemas.microsoft.com/office/powerpoint/2010/main" val="29785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rgbClr val="F1C232"/>
                </a:solidFill>
              </a:rPr>
              <a:t>Current Programs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422284" y="1050796"/>
            <a:ext cx="5157787" cy="823912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ORIENTATION: Surviving Your First Year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0" b="22764"/>
          <a:stretch/>
        </p:blipFill>
        <p:spPr>
          <a:xfrm>
            <a:off x="640214" y="2376359"/>
            <a:ext cx="4888581" cy="371110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1" y="2889201"/>
            <a:ext cx="5183188" cy="330046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You get sick right before a midterm. What do you do?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You’re getting A’s in GE courses and not doing well in major courses. What does this mean?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If a friend was feeling like they don’t belong, why would you tell them to see an L&amp;S advisor?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idx="1"/>
          </p:nvPr>
        </p:nvSpPr>
        <p:spPr>
          <a:xfrm>
            <a:off x="6184901" y="1874708"/>
            <a:ext cx="5157787" cy="823912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Sample Questions: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rgbClr val="F1C232"/>
                </a:solidFill>
              </a:rPr>
              <a:t>Current Programs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3436" y="1831981"/>
            <a:ext cx="5157787" cy="823912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Sample Questions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505994" y="1054076"/>
            <a:ext cx="5183188" cy="823912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FALL: Academic Decision-Making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4" y="2339546"/>
            <a:ext cx="5625634" cy="3747922"/>
          </a:xfrm>
        </p:spPr>
      </p:pic>
      <p:sp>
        <p:nvSpPr>
          <p:cNvPr id="17" name="Content Placeholder 3"/>
          <p:cNvSpPr>
            <a:spLocks noGrp="1"/>
          </p:cNvSpPr>
          <p:nvPr>
            <p:ph sz="quarter" idx="4"/>
          </p:nvPr>
        </p:nvSpPr>
        <p:spPr>
          <a:xfrm>
            <a:off x="603436" y="2889201"/>
            <a:ext cx="5183188" cy="330046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What’s most important to focus on in 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year: GEs, major courses, or electives?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Your first midterm grade was much lower than you were expecting. Should you change the course to Pass/No Pass?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You get a D- in a course. What are the pros and cons of repeating it?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785</Words>
  <Application>Microsoft Office PowerPoint</Application>
  <PresentationFormat>Widescreen</PresentationFormat>
  <Paragraphs>119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1_Office Theme</vt:lpstr>
      <vt:lpstr>Pizza and Knowledge: Re-Branding a College Advising Office </vt:lpstr>
      <vt:lpstr>Origin Story</vt:lpstr>
      <vt:lpstr>Program Goals</vt:lpstr>
      <vt:lpstr>Format of Events</vt:lpstr>
      <vt:lpstr>Growth</vt:lpstr>
      <vt:lpstr>Growth: Advertising</vt:lpstr>
      <vt:lpstr>Growth: Advertising</vt:lpstr>
      <vt:lpstr>Current Programs</vt:lpstr>
      <vt:lpstr>Current Programs</vt:lpstr>
      <vt:lpstr>Current Programs</vt:lpstr>
      <vt:lpstr>Current Programs</vt:lpstr>
      <vt:lpstr>Student Impact</vt:lpstr>
      <vt:lpstr>Student Impact</vt:lpstr>
      <vt:lpstr>Office Impact</vt:lpstr>
      <vt:lpstr>Future of Pizza and Knowledge</vt:lpstr>
      <vt:lpstr>Thank You!</vt:lpstr>
      <vt:lpstr>Please evaluate!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Pizza and Knowledge: Re-Branding a College Advising Office</dc:title>
  <dc:creator>Administrator</dc:creator>
  <cp:lastModifiedBy>User</cp:lastModifiedBy>
  <cp:revision>33</cp:revision>
  <dcterms:created xsi:type="dcterms:W3CDTF">2016-04-27T17:42:40Z</dcterms:created>
  <dcterms:modified xsi:type="dcterms:W3CDTF">2016-05-06T15:14:40Z</dcterms:modified>
</cp:coreProperties>
</file>