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5"/>
  </p:notesMasterIdLst>
  <p:handoutMasterIdLst>
    <p:handoutMasterId r:id="rId36"/>
  </p:handoutMasterIdLst>
  <p:sldIdLst>
    <p:sldId id="261" r:id="rId2"/>
    <p:sldId id="256" r:id="rId3"/>
    <p:sldId id="271" r:id="rId4"/>
    <p:sldId id="289" r:id="rId5"/>
    <p:sldId id="276" r:id="rId6"/>
    <p:sldId id="277" r:id="rId7"/>
    <p:sldId id="266" r:id="rId8"/>
    <p:sldId id="299" r:id="rId9"/>
    <p:sldId id="293" r:id="rId10"/>
    <p:sldId id="307" r:id="rId11"/>
    <p:sldId id="308" r:id="rId12"/>
    <p:sldId id="309" r:id="rId13"/>
    <p:sldId id="278" r:id="rId14"/>
    <p:sldId id="310" r:id="rId15"/>
    <p:sldId id="280" r:id="rId16"/>
    <p:sldId id="294" r:id="rId17"/>
    <p:sldId id="285" r:id="rId18"/>
    <p:sldId id="291" r:id="rId19"/>
    <p:sldId id="311" r:id="rId20"/>
    <p:sldId id="328" r:id="rId21"/>
    <p:sldId id="318" r:id="rId22"/>
    <p:sldId id="322" r:id="rId23"/>
    <p:sldId id="323" r:id="rId24"/>
    <p:sldId id="324" r:id="rId25"/>
    <p:sldId id="325" r:id="rId26"/>
    <p:sldId id="326" r:id="rId27"/>
    <p:sldId id="327" r:id="rId28"/>
    <p:sldId id="319" r:id="rId29"/>
    <p:sldId id="314" r:id="rId30"/>
    <p:sldId id="320" r:id="rId31"/>
    <p:sldId id="305" r:id="rId32"/>
    <p:sldId id="263" r:id="rId33"/>
    <p:sldId id="283" r:id="rId34"/>
  </p:sldIdLst>
  <p:sldSz cx="9144000" cy="5143500" type="screen16x9"/>
  <p:notesSz cx="7053263" cy="9309100"/>
  <p:defaultText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5" algn="l" defTabSz="457127" rtl="0" eaLnBrk="1" latinLnBrk="0" hangingPunct="1">
      <a:defRPr sz="1800" kern="1200">
        <a:solidFill>
          <a:schemeClr val="tx1"/>
        </a:solidFill>
        <a:latin typeface="+mn-lt"/>
        <a:ea typeface="+mn-ea"/>
        <a:cs typeface="+mn-cs"/>
      </a:defRPr>
    </a:lvl3pPr>
    <a:lvl4pPr marL="1371382" algn="l" defTabSz="457127" rtl="0" eaLnBrk="1" latinLnBrk="0" hangingPunct="1">
      <a:defRPr sz="1800" kern="1200">
        <a:solidFill>
          <a:schemeClr val="tx1"/>
        </a:solidFill>
        <a:latin typeface="+mn-lt"/>
        <a:ea typeface="+mn-ea"/>
        <a:cs typeface="+mn-cs"/>
      </a:defRPr>
    </a:lvl4pPr>
    <a:lvl5pPr marL="1828510" algn="l" defTabSz="457127" rtl="0" eaLnBrk="1" latinLnBrk="0" hangingPunct="1">
      <a:defRPr sz="1800" kern="1200">
        <a:solidFill>
          <a:schemeClr val="tx1"/>
        </a:solidFill>
        <a:latin typeface="+mn-lt"/>
        <a:ea typeface="+mn-ea"/>
        <a:cs typeface="+mn-cs"/>
      </a:defRPr>
    </a:lvl5pPr>
    <a:lvl6pPr marL="2285637" algn="l" defTabSz="457127" rtl="0" eaLnBrk="1" latinLnBrk="0" hangingPunct="1">
      <a:defRPr sz="1800" kern="1200">
        <a:solidFill>
          <a:schemeClr val="tx1"/>
        </a:solidFill>
        <a:latin typeface="+mn-lt"/>
        <a:ea typeface="+mn-ea"/>
        <a:cs typeface="+mn-cs"/>
      </a:defRPr>
    </a:lvl6pPr>
    <a:lvl7pPr marL="2742765" algn="l" defTabSz="457127" rtl="0" eaLnBrk="1" latinLnBrk="0" hangingPunct="1">
      <a:defRPr sz="1800" kern="1200">
        <a:solidFill>
          <a:schemeClr val="tx1"/>
        </a:solidFill>
        <a:latin typeface="+mn-lt"/>
        <a:ea typeface="+mn-ea"/>
        <a:cs typeface="+mn-cs"/>
      </a:defRPr>
    </a:lvl7pPr>
    <a:lvl8pPr marL="3199892" algn="l" defTabSz="457127" rtl="0" eaLnBrk="1" latinLnBrk="0" hangingPunct="1">
      <a:defRPr sz="1800" kern="1200">
        <a:solidFill>
          <a:schemeClr val="tx1"/>
        </a:solidFill>
        <a:latin typeface="+mn-lt"/>
        <a:ea typeface="+mn-ea"/>
        <a:cs typeface="+mn-cs"/>
      </a:defRPr>
    </a:lvl8pPr>
    <a:lvl9pPr marL="3657019" algn="l" defTabSz="457127"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54A4276-E803-451A-87D7-9F341D7A558D}">
          <p14:sldIdLst>
            <p14:sldId id="261"/>
            <p14:sldId id="256"/>
            <p14:sldId id="271"/>
            <p14:sldId id="289"/>
            <p14:sldId id="276"/>
            <p14:sldId id="277"/>
            <p14:sldId id="266"/>
            <p14:sldId id="299"/>
            <p14:sldId id="293"/>
            <p14:sldId id="307"/>
            <p14:sldId id="308"/>
            <p14:sldId id="309"/>
            <p14:sldId id="278"/>
            <p14:sldId id="310"/>
            <p14:sldId id="280"/>
            <p14:sldId id="294"/>
            <p14:sldId id="285"/>
            <p14:sldId id="291"/>
            <p14:sldId id="311"/>
            <p14:sldId id="328"/>
            <p14:sldId id="318"/>
            <p14:sldId id="322"/>
            <p14:sldId id="323"/>
            <p14:sldId id="324"/>
            <p14:sldId id="325"/>
            <p14:sldId id="326"/>
            <p14:sldId id="327"/>
            <p14:sldId id="319"/>
            <p14:sldId id="314"/>
            <p14:sldId id="320"/>
            <p14:sldId id="305"/>
            <p14:sldId id="263"/>
            <p14:sldId id="283"/>
          </p14:sldIdLst>
        </p14:section>
        <p14:section name="Untitled Section" id="{5917F14F-B48F-4913-986D-95F6E68333FC}">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85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294" autoAdjust="0"/>
    <p:restoredTop sz="57534" autoAdjust="0"/>
  </p:normalViewPr>
  <p:slideViewPr>
    <p:cSldViewPr snapToGrid="0" snapToObjects="1">
      <p:cViewPr varScale="1">
        <p:scale>
          <a:sx n="88" d="100"/>
          <a:sy n="88" d="100"/>
        </p:scale>
        <p:origin x="2010" y="84"/>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snapToObjects="1">
      <p:cViewPr>
        <p:scale>
          <a:sx n="170" d="100"/>
          <a:sy n="170" d="100"/>
        </p:scale>
        <p:origin x="276" y="-328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6414" cy="465455"/>
          </a:xfrm>
          <a:prstGeom prst="rect">
            <a:avLst/>
          </a:prstGeom>
        </p:spPr>
        <p:txBody>
          <a:bodyPr vert="horz" lIns="93494" tIns="46747" rIns="93494" bIns="46747" rtlCol="0"/>
          <a:lstStyle>
            <a:lvl1pPr algn="l">
              <a:defRPr sz="1200"/>
            </a:lvl1pPr>
          </a:lstStyle>
          <a:p>
            <a:endParaRPr lang="en-US"/>
          </a:p>
        </p:txBody>
      </p:sp>
      <p:sp>
        <p:nvSpPr>
          <p:cNvPr id="3" name="Date Placeholder 2"/>
          <p:cNvSpPr>
            <a:spLocks noGrp="1"/>
          </p:cNvSpPr>
          <p:nvPr>
            <p:ph type="dt" sz="quarter" idx="1"/>
          </p:nvPr>
        </p:nvSpPr>
        <p:spPr>
          <a:xfrm>
            <a:off x="3995217" y="0"/>
            <a:ext cx="3056414" cy="465455"/>
          </a:xfrm>
          <a:prstGeom prst="rect">
            <a:avLst/>
          </a:prstGeom>
        </p:spPr>
        <p:txBody>
          <a:bodyPr vert="horz" lIns="93494" tIns="46747" rIns="93494" bIns="46747" rtlCol="0"/>
          <a:lstStyle>
            <a:lvl1pPr algn="r">
              <a:defRPr sz="1200"/>
            </a:lvl1pPr>
          </a:lstStyle>
          <a:p>
            <a:fld id="{905EAD31-41F7-E146-B0E0-42FFA196DE54}" type="datetimeFigureOut">
              <a:rPr lang="en-US" smtClean="0"/>
              <a:t>5/6/2016</a:t>
            </a:fld>
            <a:endParaRPr lang="en-US"/>
          </a:p>
        </p:txBody>
      </p:sp>
      <p:sp>
        <p:nvSpPr>
          <p:cNvPr id="4" name="Footer Placeholder 3"/>
          <p:cNvSpPr>
            <a:spLocks noGrp="1"/>
          </p:cNvSpPr>
          <p:nvPr>
            <p:ph type="ftr" sz="quarter" idx="2"/>
          </p:nvPr>
        </p:nvSpPr>
        <p:spPr>
          <a:xfrm>
            <a:off x="0" y="8842030"/>
            <a:ext cx="3056414" cy="465455"/>
          </a:xfrm>
          <a:prstGeom prst="rect">
            <a:avLst/>
          </a:prstGeom>
        </p:spPr>
        <p:txBody>
          <a:bodyPr vert="horz" lIns="93494" tIns="46747" rIns="93494" bIns="46747" rtlCol="0" anchor="b"/>
          <a:lstStyle>
            <a:lvl1pPr algn="l">
              <a:defRPr sz="1200"/>
            </a:lvl1pPr>
          </a:lstStyle>
          <a:p>
            <a:endParaRPr lang="en-US"/>
          </a:p>
        </p:txBody>
      </p:sp>
      <p:sp>
        <p:nvSpPr>
          <p:cNvPr id="5" name="Slide Number Placeholder 4"/>
          <p:cNvSpPr>
            <a:spLocks noGrp="1"/>
          </p:cNvSpPr>
          <p:nvPr>
            <p:ph type="sldNum" sz="quarter" idx="3"/>
          </p:nvPr>
        </p:nvSpPr>
        <p:spPr>
          <a:xfrm>
            <a:off x="3995217" y="8842030"/>
            <a:ext cx="3056414" cy="465455"/>
          </a:xfrm>
          <a:prstGeom prst="rect">
            <a:avLst/>
          </a:prstGeom>
        </p:spPr>
        <p:txBody>
          <a:bodyPr vert="horz" lIns="93494" tIns="46747" rIns="93494" bIns="46747" rtlCol="0" anchor="b"/>
          <a:lstStyle>
            <a:lvl1pPr algn="r">
              <a:defRPr sz="1200"/>
            </a:lvl1pPr>
          </a:lstStyle>
          <a:p>
            <a:fld id="{CD06055B-0A6C-0245-A3F6-B7BD46770C49}" type="slidenum">
              <a:rPr lang="en-US" smtClean="0"/>
              <a:t>‹#›</a:t>
            </a:fld>
            <a:endParaRPr lang="en-US"/>
          </a:p>
        </p:txBody>
      </p:sp>
    </p:spTree>
    <p:extLst>
      <p:ext uri="{BB962C8B-B14F-4D97-AF65-F5344CB8AC3E}">
        <p14:creationId xmlns:p14="http://schemas.microsoft.com/office/powerpoint/2010/main" val="279934472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6414" cy="465455"/>
          </a:xfrm>
          <a:prstGeom prst="rect">
            <a:avLst/>
          </a:prstGeom>
        </p:spPr>
        <p:txBody>
          <a:bodyPr vert="horz" lIns="93494" tIns="46747" rIns="93494" bIns="46747" rtlCol="0"/>
          <a:lstStyle>
            <a:lvl1pPr algn="l">
              <a:defRPr sz="1200"/>
            </a:lvl1pPr>
          </a:lstStyle>
          <a:p>
            <a:endParaRPr lang="en-US"/>
          </a:p>
        </p:txBody>
      </p:sp>
      <p:sp>
        <p:nvSpPr>
          <p:cNvPr id="3" name="Date Placeholder 2"/>
          <p:cNvSpPr>
            <a:spLocks noGrp="1"/>
          </p:cNvSpPr>
          <p:nvPr>
            <p:ph type="dt" idx="1"/>
          </p:nvPr>
        </p:nvSpPr>
        <p:spPr>
          <a:xfrm>
            <a:off x="3995217" y="0"/>
            <a:ext cx="3056414" cy="465455"/>
          </a:xfrm>
          <a:prstGeom prst="rect">
            <a:avLst/>
          </a:prstGeom>
        </p:spPr>
        <p:txBody>
          <a:bodyPr vert="horz" lIns="93494" tIns="46747" rIns="93494" bIns="46747" rtlCol="0"/>
          <a:lstStyle>
            <a:lvl1pPr algn="r">
              <a:defRPr sz="1200"/>
            </a:lvl1pPr>
          </a:lstStyle>
          <a:p>
            <a:fld id="{BF832C0A-2215-854D-9FF6-E68C1F224417}" type="datetimeFigureOut">
              <a:rPr lang="en-US" smtClean="0"/>
              <a:t>5/6/2016</a:t>
            </a:fld>
            <a:endParaRPr lang="en-US"/>
          </a:p>
        </p:txBody>
      </p:sp>
      <p:sp>
        <p:nvSpPr>
          <p:cNvPr id="4" name="Slide Image Placeholder 3"/>
          <p:cNvSpPr>
            <a:spLocks noGrp="1" noRot="1" noChangeAspect="1"/>
          </p:cNvSpPr>
          <p:nvPr>
            <p:ph type="sldImg" idx="2"/>
          </p:nvPr>
        </p:nvSpPr>
        <p:spPr>
          <a:xfrm>
            <a:off x="423863" y="698500"/>
            <a:ext cx="6205537" cy="3490913"/>
          </a:xfrm>
          <a:prstGeom prst="rect">
            <a:avLst/>
          </a:prstGeom>
          <a:noFill/>
          <a:ln w="12700">
            <a:solidFill>
              <a:prstClr val="black"/>
            </a:solidFill>
          </a:ln>
        </p:spPr>
        <p:txBody>
          <a:bodyPr vert="horz" lIns="93494" tIns="46747" rIns="93494" bIns="46747" rtlCol="0" anchor="ctr"/>
          <a:lstStyle/>
          <a:p>
            <a:endParaRPr lang="en-US"/>
          </a:p>
        </p:txBody>
      </p:sp>
      <p:sp>
        <p:nvSpPr>
          <p:cNvPr id="5" name="Notes Placeholder 4"/>
          <p:cNvSpPr>
            <a:spLocks noGrp="1"/>
          </p:cNvSpPr>
          <p:nvPr>
            <p:ph type="body" sz="quarter" idx="3"/>
          </p:nvPr>
        </p:nvSpPr>
        <p:spPr>
          <a:xfrm>
            <a:off x="705327" y="4421823"/>
            <a:ext cx="5642610" cy="4189095"/>
          </a:xfrm>
          <a:prstGeom prst="rect">
            <a:avLst/>
          </a:prstGeom>
        </p:spPr>
        <p:txBody>
          <a:bodyPr vert="horz" lIns="93494" tIns="46747" rIns="93494" bIns="46747"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30"/>
            <a:ext cx="3056414" cy="465455"/>
          </a:xfrm>
          <a:prstGeom prst="rect">
            <a:avLst/>
          </a:prstGeom>
        </p:spPr>
        <p:txBody>
          <a:bodyPr vert="horz" lIns="93494" tIns="46747" rIns="93494" bIns="46747" rtlCol="0" anchor="b"/>
          <a:lstStyle>
            <a:lvl1pPr algn="l">
              <a:defRPr sz="1200"/>
            </a:lvl1pPr>
          </a:lstStyle>
          <a:p>
            <a:endParaRPr lang="en-US"/>
          </a:p>
        </p:txBody>
      </p:sp>
      <p:sp>
        <p:nvSpPr>
          <p:cNvPr id="7" name="Slide Number Placeholder 6"/>
          <p:cNvSpPr>
            <a:spLocks noGrp="1"/>
          </p:cNvSpPr>
          <p:nvPr>
            <p:ph type="sldNum" sz="quarter" idx="5"/>
          </p:nvPr>
        </p:nvSpPr>
        <p:spPr>
          <a:xfrm>
            <a:off x="3995217" y="8842030"/>
            <a:ext cx="3056414" cy="465455"/>
          </a:xfrm>
          <a:prstGeom prst="rect">
            <a:avLst/>
          </a:prstGeom>
        </p:spPr>
        <p:txBody>
          <a:bodyPr vert="horz" lIns="93494" tIns="46747" rIns="93494" bIns="46747" rtlCol="0" anchor="b"/>
          <a:lstStyle>
            <a:lvl1pPr algn="r">
              <a:defRPr sz="1200"/>
            </a:lvl1pPr>
          </a:lstStyle>
          <a:p>
            <a:fld id="{54F46FAD-5CEC-F54C-839D-444A0CDBB517}" type="slidenum">
              <a:rPr lang="en-US" smtClean="0"/>
              <a:t>‹#›</a:t>
            </a:fld>
            <a:endParaRPr lang="en-US"/>
          </a:p>
        </p:txBody>
      </p:sp>
    </p:spTree>
    <p:extLst>
      <p:ext uri="{BB962C8B-B14F-4D97-AF65-F5344CB8AC3E}">
        <p14:creationId xmlns:p14="http://schemas.microsoft.com/office/powerpoint/2010/main" val="2431485288"/>
      </p:ext>
    </p:extLst>
  </p:cSld>
  <p:clrMap bg1="lt1" tx1="dk1" bg2="lt2" tx2="dk2" accent1="accent1" accent2="accent2" accent3="accent3" accent4="accent4" accent5="accent5" accent6="accent6" hlink="hlink" folHlink="folHlink"/>
  <p:hf hdr="0" ftr="0" dt="0"/>
  <p:notesStyle>
    <a:lvl1pPr marL="0" algn="l" defTabSz="457127" rtl="0" eaLnBrk="1" latinLnBrk="0" hangingPunct="1">
      <a:defRPr sz="1200" kern="1200">
        <a:solidFill>
          <a:schemeClr val="tx1"/>
        </a:solidFill>
        <a:latin typeface="+mn-lt"/>
        <a:ea typeface="+mn-ea"/>
        <a:cs typeface="+mn-cs"/>
      </a:defRPr>
    </a:lvl1pPr>
    <a:lvl2pPr marL="457127" algn="l" defTabSz="457127" rtl="0" eaLnBrk="1" latinLnBrk="0" hangingPunct="1">
      <a:defRPr sz="1200" kern="1200">
        <a:solidFill>
          <a:schemeClr val="tx1"/>
        </a:solidFill>
        <a:latin typeface="+mn-lt"/>
        <a:ea typeface="+mn-ea"/>
        <a:cs typeface="+mn-cs"/>
      </a:defRPr>
    </a:lvl2pPr>
    <a:lvl3pPr marL="914255" algn="l" defTabSz="457127" rtl="0" eaLnBrk="1" latinLnBrk="0" hangingPunct="1">
      <a:defRPr sz="1200" kern="1200">
        <a:solidFill>
          <a:schemeClr val="tx1"/>
        </a:solidFill>
        <a:latin typeface="+mn-lt"/>
        <a:ea typeface="+mn-ea"/>
        <a:cs typeface="+mn-cs"/>
      </a:defRPr>
    </a:lvl3pPr>
    <a:lvl4pPr marL="1371382" algn="l" defTabSz="457127" rtl="0" eaLnBrk="1" latinLnBrk="0" hangingPunct="1">
      <a:defRPr sz="1200" kern="1200">
        <a:solidFill>
          <a:schemeClr val="tx1"/>
        </a:solidFill>
        <a:latin typeface="+mn-lt"/>
        <a:ea typeface="+mn-ea"/>
        <a:cs typeface="+mn-cs"/>
      </a:defRPr>
    </a:lvl4pPr>
    <a:lvl5pPr marL="1828510" algn="l" defTabSz="457127" rtl="0" eaLnBrk="1" latinLnBrk="0" hangingPunct="1">
      <a:defRPr sz="1200" kern="1200">
        <a:solidFill>
          <a:schemeClr val="tx1"/>
        </a:solidFill>
        <a:latin typeface="+mn-lt"/>
        <a:ea typeface="+mn-ea"/>
        <a:cs typeface="+mn-cs"/>
      </a:defRPr>
    </a:lvl5pPr>
    <a:lvl6pPr marL="2285637" algn="l" defTabSz="457127" rtl="0" eaLnBrk="1" latinLnBrk="0" hangingPunct="1">
      <a:defRPr sz="1200" kern="1200">
        <a:solidFill>
          <a:schemeClr val="tx1"/>
        </a:solidFill>
        <a:latin typeface="+mn-lt"/>
        <a:ea typeface="+mn-ea"/>
        <a:cs typeface="+mn-cs"/>
      </a:defRPr>
    </a:lvl6pPr>
    <a:lvl7pPr marL="2742765" algn="l" defTabSz="457127" rtl="0" eaLnBrk="1" latinLnBrk="0" hangingPunct="1">
      <a:defRPr sz="1200" kern="1200">
        <a:solidFill>
          <a:schemeClr val="tx1"/>
        </a:solidFill>
        <a:latin typeface="+mn-lt"/>
        <a:ea typeface="+mn-ea"/>
        <a:cs typeface="+mn-cs"/>
      </a:defRPr>
    </a:lvl7pPr>
    <a:lvl8pPr marL="3199892" algn="l" defTabSz="457127" rtl="0" eaLnBrk="1" latinLnBrk="0" hangingPunct="1">
      <a:defRPr sz="1200" kern="1200">
        <a:solidFill>
          <a:schemeClr val="tx1"/>
        </a:solidFill>
        <a:latin typeface="+mn-lt"/>
        <a:ea typeface="+mn-ea"/>
        <a:cs typeface="+mn-cs"/>
      </a:defRPr>
    </a:lvl8pPr>
    <a:lvl9pPr marL="3657019" algn="l" defTabSz="45712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Welcome and Introductions</a:t>
            </a:r>
            <a:r>
              <a:rPr lang="en-US" baseline="0" dirty="0" smtClean="0"/>
              <a:t> – Ariel will start,  JM and KS will introduce selves. If there is a room monitor they can introduce the title and we can still introduce ourselves. </a:t>
            </a:r>
          </a:p>
          <a:p>
            <a:endParaRPr lang="en-US" baseline="0" dirty="0" smtClean="0"/>
          </a:p>
          <a:p>
            <a:pPr rtl="0"/>
            <a:r>
              <a:rPr lang="en-US" dirty="0"/>
              <a:t>This came to fruition because of a question that a coworker asked me - which is what was your worst job  - why this one!  and what was your best job Same- this one or part of it anyway?   This made me think what as the difference between the best and worst job you've ever had isn’t which office you are working in but all of the other factors that matter to your professional life.</a:t>
            </a:r>
            <a:endParaRPr lang="en-US" dirty="0" smtClean="0">
              <a:effectLst/>
            </a:endParaRPr>
          </a:p>
          <a:p>
            <a:pPr rtl="0"/>
            <a:r>
              <a:rPr lang="en-US" dirty="0"/>
              <a:t>Many of us have the same daily routines in our work environment. This repetition may make us feel less than enthusiastic about our job. The demand on our time for advising is increasing, while other tasks keep getting added to our workload.</a:t>
            </a:r>
            <a:endParaRPr lang="en-US" dirty="0" smtClean="0">
              <a:effectLst/>
            </a:endParaRPr>
          </a:p>
          <a:p>
            <a:pPr rtl="0"/>
            <a:r>
              <a:rPr lang="en-US" dirty="0"/>
              <a:t>Though we are dedicated to our students and our work, we may take little time for ourselves.  Although we love our jobs, how do we stay fresh and continue to grow professionally?</a:t>
            </a:r>
            <a:endParaRPr lang="en-US" dirty="0" smtClean="0">
              <a:effectLst/>
            </a:endParaRPr>
          </a:p>
          <a:p>
            <a:r>
              <a:rPr lang="en-US" dirty="0"/>
              <a:t>To progress in your career does not necessarily mean you need to change jobs. It can simply mean enhancing your current position to grow both personally and professionally.</a:t>
            </a:r>
          </a:p>
        </p:txBody>
      </p:sp>
      <p:sp>
        <p:nvSpPr>
          <p:cNvPr id="4" name="Slide Number Placeholder 3"/>
          <p:cNvSpPr>
            <a:spLocks noGrp="1"/>
          </p:cNvSpPr>
          <p:nvPr>
            <p:ph type="sldNum" sz="quarter" idx="10"/>
          </p:nvPr>
        </p:nvSpPr>
        <p:spPr/>
        <p:txBody>
          <a:bodyPr/>
          <a:lstStyle/>
          <a:p>
            <a:fld id="{54F46FAD-5CEC-F54C-839D-444A0CDBB517}" type="slidenum">
              <a:rPr lang="en-US" smtClean="0"/>
              <a:t>1</a:t>
            </a:fld>
            <a:endParaRPr lang="en-US"/>
          </a:p>
        </p:txBody>
      </p:sp>
    </p:spTree>
    <p:extLst>
      <p:ext uri="{BB962C8B-B14F-4D97-AF65-F5344CB8AC3E}">
        <p14:creationId xmlns:p14="http://schemas.microsoft.com/office/powerpoint/2010/main" val="38483129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8681">
              <a:spcAft>
                <a:spcPts val="602"/>
              </a:spcAft>
              <a:defRPr/>
            </a:pPr>
            <a:r>
              <a:rPr lang="en-US" dirty="0" smtClean="0">
                <a:solidFill>
                  <a:srgbClr val="006A96"/>
                </a:solidFill>
                <a:latin typeface="Corbel" panose="020B0503020204020204" pitchFamily="34" charset="0"/>
                <a:cs typeface="Lucida Sans"/>
              </a:rPr>
              <a:t>It’s </a:t>
            </a:r>
            <a:r>
              <a:rPr lang="en-US" dirty="0">
                <a:solidFill>
                  <a:srgbClr val="006A96"/>
                </a:solidFill>
                <a:latin typeface="Corbel" panose="020B0503020204020204" pitchFamily="34" charset="0"/>
                <a:cs typeface="Lucida Sans"/>
              </a:rPr>
              <a:t>possible your personal values had an impact on your decisions, or a situation caused you to feel uncomfortable because of an incongruence with your values. </a:t>
            </a:r>
            <a:endParaRPr lang="en-US" dirty="0"/>
          </a:p>
        </p:txBody>
      </p:sp>
      <p:sp>
        <p:nvSpPr>
          <p:cNvPr id="4" name="Slide Number Placeholder 3"/>
          <p:cNvSpPr>
            <a:spLocks noGrp="1"/>
          </p:cNvSpPr>
          <p:nvPr>
            <p:ph type="sldNum" sz="quarter" idx="10"/>
          </p:nvPr>
        </p:nvSpPr>
        <p:spPr/>
        <p:txBody>
          <a:bodyPr/>
          <a:lstStyle/>
          <a:p>
            <a:fld id="{54F46FAD-5CEC-F54C-839D-444A0CDBB517}" type="slidenum">
              <a:rPr lang="en-US" smtClean="0"/>
              <a:t>10</a:t>
            </a:fld>
            <a:endParaRPr lang="en-US"/>
          </a:p>
        </p:txBody>
      </p:sp>
    </p:spTree>
    <p:extLst>
      <p:ext uri="{BB962C8B-B14F-4D97-AF65-F5344CB8AC3E}">
        <p14:creationId xmlns:p14="http://schemas.microsoft.com/office/powerpoint/2010/main" val="27068807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Values</a:t>
            </a:r>
            <a:r>
              <a:rPr lang="en-US" baseline="0" dirty="0" smtClean="0"/>
              <a:t> are developed over a period of time, beginning in our childhood. </a:t>
            </a:r>
            <a:endParaRPr lang="en-US" dirty="0"/>
          </a:p>
        </p:txBody>
      </p:sp>
      <p:sp>
        <p:nvSpPr>
          <p:cNvPr id="4" name="Slide Number Placeholder 3"/>
          <p:cNvSpPr>
            <a:spLocks noGrp="1"/>
          </p:cNvSpPr>
          <p:nvPr>
            <p:ph type="sldNum" sz="quarter" idx="10"/>
          </p:nvPr>
        </p:nvSpPr>
        <p:spPr/>
        <p:txBody>
          <a:bodyPr/>
          <a:lstStyle/>
          <a:p>
            <a:fld id="{54F46FAD-5CEC-F54C-839D-444A0CDBB517}" type="slidenum">
              <a:rPr lang="en-US" smtClean="0"/>
              <a:t>11</a:t>
            </a:fld>
            <a:endParaRPr lang="en-US"/>
          </a:p>
        </p:txBody>
      </p:sp>
    </p:spTree>
    <p:extLst>
      <p:ext uri="{BB962C8B-B14F-4D97-AF65-F5344CB8AC3E}">
        <p14:creationId xmlns:p14="http://schemas.microsoft.com/office/powerpoint/2010/main" val="30561527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8681">
              <a:spcAft>
                <a:spcPts val="602"/>
              </a:spcAft>
              <a:defRPr/>
            </a:pPr>
            <a:r>
              <a:rPr lang="en-US" dirty="0" smtClean="0">
                <a:solidFill>
                  <a:srgbClr val="006A96"/>
                </a:solidFill>
                <a:latin typeface="Corbel" panose="020B0503020204020204" pitchFamily="34" charset="0"/>
                <a:cs typeface="Lucida Sans"/>
              </a:rPr>
              <a:t>We </a:t>
            </a:r>
            <a:r>
              <a:rPr lang="en-US" dirty="0">
                <a:solidFill>
                  <a:srgbClr val="006A96"/>
                </a:solidFill>
                <a:latin typeface="Corbel" panose="020B0503020204020204" pitchFamily="34" charset="0"/>
                <a:cs typeface="Lucida Sans"/>
              </a:rPr>
              <a:t>express our values through our life roles. For example these roles include:</a:t>
            </a:r>
          </a:p>
          <a:p>
            <a:pPr defTabSz="458681">
              <a:spcAft>
                <a:spcPts val="602"/>
              </a:spcAft>
              <a:defRPr/>
            </a:pPr>
            <a:r>
              <a:rPr lang="en-US" dirty="0">
                <a:solidFill>
                  <a:srgbClr val="006A96"/>
                </a:solidFill>
                <a:latin typeface="Corbel" panose="020B0503020204020204" pitchFamily="34" charset="0"/>
                <a:cs typeface="Lucida Sans"/>
              </a:rPr>
              <a:t>Important Relationships</a:t>
            </a:r>
          </a:p>
          <a:p>
            <a:pPr defTabSz="458681">
              <a:spcAft>
                <a:spcPts val="602"/>
              </a:spcAft>
              <a:defRPr/>
            </a:pPr>
            <a:r>
              <a:rPr lang="en-US" dirty="0">
                <a:solidFill>
                  <a:srgbClr val="006A96"/>
                </a:solidFill>
                <a:latin typeface="Corbel" panose="020B0503020204020204" pitchFamily="34" charset="0"/>
                <a:cs typeface="Lucida Sans"/>
              </a:rPr>
              <a:t>Career Choice / Our </a:t>
            </a:r>
            <a:r>
              <a:rPr lang="en-US" dirty="0" smtClean="0">
                <a:solidFill>
                  <a:srgbClr val="006A96"/>
                </a:solidFill>
                <a:latin typeface="Corbel" panose="020B0503020204020204" pitchFamily="34" charset="0"/>
                <a:cs typeface="Lucida Sans"/>
              </a:rPr>
              <a:t>Work/</a:t>
            </a:r>
            <a:r>
              <a:rPr lang="en-US" baseline="0" dirty="0" smtClean="0">
                <a:solidFill>
                  <a:srgbClr val="006A96"/>
                </a:solidFill>
                <a:latin typeface="Corbel" panose="020B0503020204020204" pitchFamily="34" charset="0"/>
                <a:cs typeface="Lucida Sans"/>
              </a:rPr>
              <a:t> </a:t>
            </a:r>
            <a:r>
              <a:rPr lang="en-US" dirty="0" smtClean="0">
                <a:solidFill>
                  <a:srgbClr val="006A96"/>
                </a:solidFill>
                <a:latin typeface="Corbel" panose="020B0503020204020204" pitchFamily="34" charset="0"/>
                <a:cs typeface="Lucida Sans"/>
              </a:rPr>
              <a:t>Community </a:t>
            </a:r>
            <a:r>
              <a:rPr lang="en-US" dirty="0">
                <a:solidFill>
                  <a:srgbClr val="006A96"/>
                </a:solidFill>
                <a:latin typeface="Corbel" panose="020B0503020204020204" pitchFamily="34" charset="0"/>
                <a:cs typeface="Lucida Sans"/>
              </a:rPr>
              <a:t>and leisure activities </a:t>
            </a:r>
          </a:p>
          <a:p>
            <a:pPr defTabSz="458681">
              <a:spcAft>
                <a:spcPts val="602"/>
              </a:spcAft>
              <a:defRPr/>
            </a:pPr>
            <a:endParaRPr lang="en-US" dirty="0">
              <a:solidFill>
                <a:srgbClr val="006A96"/>
              </a:solidFill>
              <a:latin typeface="Corbel" panose="020B0503020204020204" pitchFamily="34" charset="0"/>
              <a:cs typeface="Lucida Sans"/>
            </a:endParaRPr>
          </a:p>
          <a:p>
            <a:pPr defTabSz="458681">
              <a:spcAft>
                <a:spcPts val="602"/>
              </a:spcAft>
              <a:defRPr/>
            </a:pPr>
            <a:r>
              <a:rPr lang="en-US" b="1" dirty="0">
                <a:solidFill>
                  <a:srgbClr val="006A96"/>
                </a:solidFill>
                <a:latin typeface="Corbel" panose="020B0503020204020204" pitchFamily="34" charset="0"/>
                <a:cs typeface="Lucida Sans"/>
              </a:rPr>
              <a:t>We divide our time and energy in each role. It’s rare to find one life role satisfies all of our values. </a:t>
            </a:r>
          </a:p>
          <a:p>
            <a:pPr defTabSz="458681">
              <a:spcAft>
                <a:spcPts val="602"/>
              </a:spcAft>
              <a:defRPr/>
            </a:pPr>
            <a:endParaRPr lang="en-US" dirty="0">
              <a:solidFill>
                <a:srgbClr val="006A96"/>
              </a:solidFill>
              <a:latin typeface="Corbel" panose="020B0503020204020204" pitchFamily="34" charset="0"/>
              <a:cs typeface="Lucida Sans"/>
            </a:endParaRPr>
          </a:p>
          <a:p>
            <a:pPr marL="344066" indent="-344066">
              <a:spcAft>
                <a:spcPts val="602"/>
              </a:spcAft>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54F46FAD-5CEC-F54C-839D-444A0CDBB517}" type="slidenum">
              <a:rPr lang="en-US" smtClean="0"/>
              <a:t>12</a:t>
            </a:fld>
            <a:endParaRPr lang="en-US"/>
          </a:p>
        </p:txBody>
      </p:sp>
    </p:spTree>
    <p:extLst>
      <p:ext uri="{BB962C8B-B14F-4D97-AF65-F5344CB8AC3E}">
        <p14:creationId xmlns:p14="http://schemas.microsoft.com/office/powerpoint/2010/main" val="42726303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8681">
              <a:spcAft>
                <a:spcPts val="602"/>
              </a:spcAft>
              <a:defRPr/>
            </a:pPr>
            <a:r>
              <a:rPr lang="en-US" sz="1800" b="1" dirty="0" smtClean="0">
                <a:solidFill>
                  <a:srgbClr val="006A96"/>
                </a:solidFill>
                <a:latin typeface="Corbel" panose="020B0503020204020204" pitchFamily="34" charset="0"/>
                <a:cs typeface="Lucida Sans"/>
              </a:rPr>
              <a:t>Most people who pursue work that is congruent with their values feel satisfied and successful in their jobs. </a:t>
            </a:r>
          </a:p>
          <a:p>
            <a:pPr>
              <a:spcAft>
                <a:spcPts val="602"/>
              </a:spcAft>
            </a:pPr>
            <a:endParaRPr lang="en-US" sz="1800" dirty="0">
              <a:solidFill>
                <a:srgbClr val="006A96"/>
              </a:solidFill>
              <a:latin typeface="Corbel" panose="020B0503020204020204" pitchFamily="34" charset="0"/>
              <a:cs typeface="Lucida Sans"/>
            </a:endParaRPr>
          </a:p>
          <a:p>
            <a:pPr>
              <a:spcAft>
                <a:spcPts val="602"/>
              </a:spcAft>
            </a:pPr>
            <a:r>
              <a:rPr lang="en-US" sz="1800" dirty="0">
                <a:solidFill>
                  <a:srgbClr val="006A96"/>
                </a:solidFill>
                <a:latin typeface="Corbel" panose="020B0503020204020204" pitchFamily="34" charset="0"/>
                <a:cs typeface="Lucida Sans"/>
              </a:rPr>
              <a:t>Announce: </a:t>
            </a:r>
            <a:r>
              <a:rPr lang="en-US" sz="1800" b="1" dirty="0">
                <a:solidFill>
                  <a:srgbClr val="006A96"/>
                </a:solidFill>
                <a:latin typeface="Corbel" panose="020B0503020204020204" pitchFamily="34" charset="0"/>
                <a:cs typeface="Lucida Sans"/>
              </a:rPr>
              <a:t>Please turn to Page 2 of the handout, and you will find a list of common values in the workplace. </a:t>
            </a:r>
          </a:p>
          <a:p>
            <a:pPr>
              <a:spcAft>
                <a:spcPts val="602"/>
              </a:spcAft>
            </a:pPr>
            <a:r>
              <a:rPr lang="en-US" sz="1800" dirty="0">
                <a:solidFill>
                  <a:srgbClr val="006A96"/>
                </a:solidFill>
                <a:latin typeface="Corbel" panose="020B0503020204020204" pitchFamily="34" charset="0"/>
              </a:rPr>
              <a:t>Now, I am going to give you 5 minutes to review circle all the values most important to you, then list your top 5 </a:t>
            </a:r>
            <a:r>
              <a:rPr lang="en-US" dirty="0">
                <a:solidFill>
                  <a:srgbClr val="006A96"/>
                </a:solidFill>
                <a:latin typeface="Corbel" panose="020B0503020204020204" pitchFamily="34" charset="0"/>
              </a:rPr>
              <a:t>on page 3 </a:t>
            </a:r>
            <a:endParaRPr lang="en-US" dirty="0"/>
          </a:p>
        </p:txBody>
      </p:sp>
      <p:sp>
        <p:nvSpPr>
          <p:cNvPr id="4" name="Slide Number Placeholder 3"/>
          <p:cNvSpPr>
            <a:spLocks noGrp="1"/>
          </p:cNvSpPr>
          <p:nvPr>
            <p:ph type="sldNum" sz="quarter" idx="10"/>
          </p:nvPr>
        </p:nvSpPr>
        <p:spPr/>
        <p:txBody>
          <a:bodyPr/>
          <a:lstStyle/>
          <a:p>
            <a:fld id="{54F46FAD-5CEC-F54C-839D-444A0CDBB517}" type="slidenum">
              <a:rPr lang="en-US" smtClean="0"/>
              <a:t>13</a:t>
            </a:fld>
            <a:endParaRPr lang="en-US"/>
          </a:p>
        </p:txBody>
      </p:sp>
    </p:spTree>
    <p:extLst>
      <p:ext uri="{BB962C8B-B14F-4D97-AF65-F5344CB8AC3E}">
        <p14:creationId xmlns:p14="http://schemas.microsoft.com/office/powerpoint/2010/main" val="9762444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2"/>
              </a:spcAft>
            </a:pPr>
            <a:r>
              <a:rPr lang="en-US" sz="1800" dirty="0" smtClean="0">
                <a:solidFill>
                  <a:srgbClr val="006A96"/>
                </a:solidFill>
                <a:latin typeface="Corbel" panose="020B0503020204020204" pitchFamily="34" charset="0"/>
                <a:cs typeface="Lucida Sans"/>
              </a:rPr>
              <a:t>Announce</a:t>
            </a:r>
            <a:r>
              <a:rPr lang="en-US" sz="1800" dirty="0">
                <a:solidFill>
                  <a:srgbClr val="006A96"/>
                </a:solidFill>
                <a:latin typeface="Corbel" panose="020B0503020204020204" pitchFamily="34" charset="0"/>
                <a:cs typeface="Lucida Sans"/>
              </a:rPr>
              <a:t>: now find a partner and share your answers to questions 3 and 4, you have two minutes for each question. </a:t>
            </a:r>
          </a:p>
          <a:p>
            <a:pPr>
              <a:spcAft>
                <a:spcPts val="602"/>
              </a:spcAft>
            </a:pPr>
            <a:r>
              <a:rPr lang="en-US" sz="2000" b="1" dirty="0">
                <a:solidFill>
                  <a:srgbClr val="006A96"/>
                </a:solidFill>
                <a:latin typeface="Corbel" panose="020B0503020204020204" pitchFamily="34" charset="0"/>
                <a:cs typeface="Lucida Sans"/>
              </a:rPr>
              <a:t>Keep in mind your values may be consciously or unconsciously motivating you in your work environment. </a:t>
            </a:r>
          </a:p>
          <a:p>
            <a:pPr>
              <a:spcAft>
                <a:spcPts val="602"/>
              </a:spcAft>
            </a:pPr>
            <a:endParaRPr lang="en-US" dirty="0"/>
          </a:p>
        </p:txBody>
      </p:sp>
      <p:sp>
        <p:nvSpPr>
          <p:cNvPr id="4" name="Slide Number Placeholder 3"/>
          <p:cNvSpPr>
            <a:spLocks noGrp="1"/>
          </p:cNvSpPr>
          <p:nvPr>
            <p:ph type="sldNum" sz="quarter" idx="10"/>
          </p:nvPr>
        </p:nvSpPr>
        <p:spPr/>
        <p:txBody>
          <a:bodyPr/>
          <a:lstStyle/>
          <a:p>
            <a:fld id="{54F46FAD-5CEC-F54C-839D-444A0CDBB517}" type="slidenum">
              <a:rPr lang="en-US" smtClean="0"/>
              <a:t>14</a:t>
            </a:fld>
            <a:endParaRPr lang="en-US"/>
          </a:p>
        </p:txBody>
      </p:sp>
    </p:spTree>
    <p:extLst>
      <p:ext uri="{BB962C8B-B14F-4D97-AF65-F5344CB8AC3E}">
        <p14:creationId xmlns:p14="http://schemas.microsoft.com/office/powerpoint/2010/main" val="21155643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Learning outcome: identify  professional motivations</a:t>
            </a:r>
            <a:br>
              <a:rPr lang="en-US" dirty="0"/>
            </a:br>
            <a:r>
              <a:rPr lang="en-US" dirty="0"/>
              <a:t>	What motivates you?</a:t>
            </a:r>
          </a:p>
          <a:p>
            <a:r>
              <a:rPr lang="en-US" dirty="0"/>
              <a:t>	What gets you going?</a:t>
            </a:r>
            <a:br>
              <a:rPr lang="en-US" dirty="0"/>
            </a:br>
            <a:r>
              <a:rPr lang="en-US" dirty="0"/>
              <a:t>	What fills your tank?</a:t>
            </a:r>
            <a:br>
              <a:rPr lang="en-US" dirty="0"/>
            </a:br>
            <a:r>
              <a:rPr lang="en-US" dirty="0"/>
              <a:t>	What recharges you/your engine?  </a:t>
            </a:r>
            <a:br>
              <a:rPr lang="en-US" dirty="0"/>
            </a:br>
            <a:r>
              <a:rPr lang="en-US" dirty="0"/>
              <a:t>	</a:t>
            </a:r>
          </a:p>
          <a:p>
            <a:pPr rtl="0"/>
            <a:r>
              <a:rPr lang="en-US" dirty="0"/>
              <a:t>Julie talked about the importance of values in clarifying what is important personally and professionally. Values are those deeply held commitments that influence the decisions you make and there are other components of who we are the impact the work we do and the meaning that we make from that work.  Values don’t tell you what to do. We are going to add another layer by taking about your motivations.    </a:t>
            </a:r>
            <a:endParaRPr lang="en-US" dirty="0" smtClean="0">
              <a:effectLst/>
            </a:endParaRPr>
          </a:p>
          <a:p>
            <a:r>
              <a:rPr lang="en-US" dirty="0" smtClean="0"/>
              <a:t/>
            </a:r>
            <a:br>
              <a:rPr lang="en-US" dirty="0" smtClean="0"/>
            </a:br>
            <a:r>
              <a:rPr lang="en-US" dirty="0"/>
              <a:t>The idea of identifying who we are, what we value and what motivates us in life is a pretty weighty question.  Before we get started, let's take some of the pressure off of the question "what motivates you?"  You don't carry the same goals, values, priorities throughout your whole life so you're motivations are likely to change too. </a:t>
            </a:r>
            <a:r>
              <a:rPr lang="en-US" dirty="0" smtClean="0"/>
              <a:t> </a:t>
            </a:r>
          </a:p>
          <a:p>
            <a:endParaRPr lang="en-US" dirty="0"/>
          </a:p>
          <a:p>
            <a:r>
              <a:rPr lang="en-US" dirty="0" smtClean="0"/>
              <a:t>A friend of me called one day with a confession - she had purchased “sensible” shoes and she planned to wear them. I reassured her that it was ok since we were allowed to change and if we did not we would still be trying to figure how to kick our legs</a:t>
            </a:r>
            <a:endParaRPr lang="en-US" dirty="0"/>
          </a:p>
          <a:p>
            <a:endParaRPr lang="en-US" dirty="0"/>
          </a:p>
        </p:txBody>
      </p:sp>
      <p:sp>
        <p:nvSpPr>
          <p:cNvPr id="4" name="Slide Number Placeholder 3"/>
          <p:cNvSpPr>
            <a:spLocks noGrp="1"/>
          </p:cNvSpPr>
          <p:nvPr>
            <p:ph type="sldNum" sz="quarter" idx="10"/>
          </p:nvPr>
        </p:nvSpPr>
        <p:spPr/>
        <p:txBody>
          <a:bodyPr/>
          <a:lstStyle/>
          <a:p>
            <a:fld id="{54F46FAD-5CEC-F54C-839D-444A0CDBB517}" type="slidenum">
              <a:rPr lang="en-US" smtClean="0"/>
              <a:t>15</a:t>
            </a:fld>
            <a:endParaRPr lang="en-US"/>
          </a:p>
        </p:txBody>
      </p:sp>
    </p:spTree>
    <p:extLst>
      <p:ext uri="{BB962C8B-B14F-4D97-AF65-F5344CB8AC3E}">
        <p14:creationId xmlns:p14="http://schemas.microsoft.com/office/powerpoint/2010/main" val="39941562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Just </a:t>
            </a:r>
            <a:r>
              <a:rPr lang="en-US" dirty="0"/>
              <a:t>to give you an idea of how hard it was for her to purchase sensible shoes here are three pairs of shoes I found in her house last week</a:t>
            </a:r>
            <a:r>
              <a:rPr lang="en-US" dirty="0" smtClean="0"/>
              <a:t>.</a:t>
            </a:r>
          </a:p>
          <a:p>
            <a:endParaRPr lang="en-US" dirty="0" smtClean="0"/>
          </a:p>
          <a:p>
            <a:r>
              <a:rPr lang="en-US" dirty="0"/>
              <a:t>Since we can expect to grow and change throughout our lives we can choose to focus on where we are today and revise it tomorrow if needed. Us perfectionists in the room are advised to take a deep breath right now.</a:t>
            </a:r>
          </a:p>
          <a:p>
            <a:endParaRPr lang="en-US" dirty="0"/>
          </a:p>
          <a:p>
            <a:endParaRPr lang="en-US" dirty="0"/>
          </a:p>
        </p:txBody>
      </p:sp>
      <p:sp>
        <p:nvSpPr>
          <p:cNvPr id="4" name="Slide Number Placeholder 3"/>
          <p:cNvSpPr>
            <a:spLocks noGrp="1"/>
          </p:cNvSpPr>
          <p:nvPr>
            <p:ph type="sldNum" sz="quarter" idx="10"/>
          </p:nvPr>
        </p:nvSpPr>
        <p:spPr/>
        <p:txBody>
          <a:bodyPr/>
          <a:lstStyle/>
          <a:p>
            <a:fld id="{54F46FAD-5CEC-F54C-839D-444A0CDBB517}" type="slidenum">
              <a:rPr lang="en-US" smtClean="0"/>
              <a:t>16</a:t>
            </a:fld>
            <a:endParaRPr lang="en-US"/>
          </a:p>
        </p:txBody>
      </p:sp>
    </p:spTree>
    <p:extLst>
      <p:ext uri="{BB962C8B-B14F-4D97-AF65-F5344CB8AC3E}">
        <p14:creationId xmlns:p14="http://schemas.microsoft.com/office/powerpoint/2010/main" val="37402806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Activity Clarifying Professional Motivations - I am going to ask you the questions and give you a few seconds to write down each answer. We are talking about work life so answer the questions about work.</a:t>
            </a:r>
          </a:p>
          <a:p>
            <a:endParaRPr lang="en-US" dirty="0"/>
          </a:p>
          <a:p>
            <a:r>
              <a:rPr lang="en-US" dirty="0"/>
              <a:t>What do you love to </a:t>
            </a:r>
            <a:r>
              <a:rPr lang="en-US" dirty="0" smtClean="0"/>
              <a:t>do?  Hint</a:t>
            </a:r>
            <a:r>
              <a:rPr lang="en-US" dirty="0"/>
              <a:t>: What makes you come alive? What are you doing when you lose track of time? When do you feel like yourself? See next page for action word list for more hints</a:t>
            </a:r>
            <a:r>
              <a:rPr lang="en-US" dirty="0" smtClean="0"/>
              <a:t>.</a:t>
            </a:r>
            <a:endParaRPr lang="en-US" dirty="0"/>
          </a:p>
          <a:p>
            <a:r>
              <a:rPr lang="en-US" dirty="0"/>
              <a:t>Who do you do it </a:t>
            </a:r>
            <a:r>
              <a:rPr lang="en-US" dirty="0" smtClean="0"/>
              <a:t>for?</a:t>
            </a:r>
            <a:r>
              <a:rPr lang="en-US" baseline="0" dirty="0" smtClean="0"/>
              <a:t>  </a:t>
            </a:r>
            <a:r>
              <a:rPr lang="en-US" dirty="0" smtClean="0"/>
              <a:t>Hint</a:t>
            </a:r>
            <a:r>
              <a:rPr lang="en-US" dirty="0"/>
              <a:t>: who outside yourself benefits from the work you love to do? (Not to pay bills for our families).  If you are not doing it for that group who would you want to do it for</a:t>
            </a:r>
            <a:r>
              <a:rPr lang="en-US" dirty="0" smtClean="0"/>
              <a:t>?</a:t>
            </a:r>
            <a:endParaRPr lang="en-US" dirty="0"/>
          </a:p>
          <a:p>
            <a:r>
              <a:rPr lang="en-US" dirty="0"/>
              <a:t>What are their wants and needs</a:t>
            </a:r>
            <a:r>
              <a:rPr lang="en-US" dirty="0" smtClean="0"/>
              <a:t>? Hint</a:t>
            </a:r>
            <a:r>
              <a:rPr lang="en-US" dirty="0"/>
              <a:t>: What would make their lives richer? What have they asked </a:t>
            </a:r>
            <a:r>
              <a:rPr lang="en-US" dirty="0" smtClean="0"/>
              <a:t>for</a:t>
            </a:r>
            <a:endParaRPr lang="en-US" dirty="0"/>
          </a:p>
          <a:p>
            <a:r>
              <a:rPr lang="en-US" dirty="0"/>
              <a:t>How are </a:t>
            </a:r>
            <a:r>
              <a:rPr lang="en-US" dirty="0" smtClean="0"/>
              <a:t>these</a:t>
            </a:r>
            <a:r>
              <a:rPr lang="en-US" baseline="0" dirty="0" smtClean="0"/>
              <a:t> people</a:t>
            </a:r>
            <a:r>
              <a:rPr lang="en-US" dirty="0" smtClean="0"/>
              <a:t> </a:t>
            </a:r>
            <a:r>
              <a:rPr lang="en-US" dirty="0"/>
              <a:t>changed by </a:t>
            </a:r>
            <a:r>
              <a:rPr lang="en-US" dirty="0" smtClean="0"/>
              <a:t>your interaction with them?</a:t>
            </a:r>
            <a:r>
              <a:rPr lang="en-US" baseline="0" dirty="0"/>
              <a:t> </a:t>
            </a:r>
            <a:r>
              <a:rPr lang="en-US" baseline="0" dirty="0" smtClean="0"/>
              <a:t> </a:t>
            </a:r>
            <a:r>
              <a:rPr lang="en-US" dirty="0" smtClean="0"/>
              <a:t>Hint</a:t>
            </a:r>
            <a:r>
              <a:rPr lang="en-US" dirty="0"/>
              <a:t>: What changes do they notice in themselves? What changes do you notice</a:t>
            </a:r>
            <a:r>
              <a:rPr lang="en-US" dirty="0" smtClean="0"/>
              <a:t>?</a:t>
            </a:r>
            <a:endParaRPr lang="en-US" dirty="0"/>
          </a:p>
          <a:p>
            <a:r>
              <a:rPr lang="en-US" dirty="0"/>
              <a:t>What does this say about what you believe? Why do you do </a:t>
            </a:r>
            <a:r>
              <a:rPr lang="en-US" dirty="0" smtClean="0"/>
              <a:t>it?</a:t>
            </a:r>
            <a:r>
              <a:rPr lang="en-US" baseline="0" dirty="0" smtClean="0"/>
              <a:t>  </a:t>
            </a:r>
            <a:r>
              <a:rPr lang="en-US" dirty="0" smtClean="0"/>
              <a:t>Hint</a:t>
            </a:r>
            <a:r>
              <a:rPr lang="en-US" dirty="0"/>
              <a:t>: one answer is I believe in the value of the change</a:t>
            </a:r>
          </a:p>
          <a:p>
            <a:r>
              <a:rPr lang="en-US" dirty="0"/>
              <a:t> </a:t>
            </a:r>
          </a:p>
          <a:p>
            <a:pPr rtl="0"/>
            <a:r>
              <a:rPr lang="en-US" dirty="0"/>
              <a:t>You might be still working on that last one for a while because getting to the ‘why’ is a little more central to who you are and further from the surface of what it is that we do. We don’t often work in the ‘why’ we are more often talking about what it is that we do or how it is that we do it.</a:t>
            </a:r>
          </a:p>
          <a:p>
            <a:pPr rtl="0"/>
            <a:endParaRPr lang="en-US" dirty="0"/>
          </a:p>
          <a:p>
            <a:pPr rtl="0"/>
            <a:r>
              <a:rPr lang="en-US" dirty="0"/>
              <a:t>Being able to identify your motivations with one sentence can provide a powerful way to communicate with yourself and others about what drives you. One sentence that can drive your decisions along with your values.</a:t>
            </a:r>
            <a:endParaRPr lang="en-US" dirty="0" smtClean="0">
              <a:effectLst/>
            </a:endParaRPr>
          </a:p>
          <a:p>
            <a:endParaRPr lang="en-US" dirty="0"/>
          </a:p>
          <a:p>
            <a:r>
              <a:rPr lang="en-US" dirty="0"/>
              <a:t>Let's do a pair share with your neighbor what you came up for each of the answers. Then ask each other clarifying questions to dig a little deeper about the meaning behind the answers. You may want to play the role of a 3 year old even and ask why a few times.</a:t>
            </a:r>
          </a:p>
          <a:p>
            <a:r>
              <a:rPr lang="en-US" dirty="0" smtClean="0"/>
              <a:t> </a:t>
            </a:r>
            <a:endParaRPr lang="en-US" dirty="0"/>
          </a:p>
          <a:p>
            <a:r>
              <a:rPr lang="en-US" dirty="0"/>
              <a:t>Come back together as a group.</a:t>
            </a:r>
          </a:p>
          <a:p>
            <a:r>
              <a:rPr lang="en-US" dirty="0"/>
              <a:t> </a:t>
            </a:r>
          </a:p>
          <a:p>
            <a:r>
              <a:rPr lang="en-US" dirty="0"/>
              <a:t>Would anyone like to share what they have come up?  </a:t>
            </a:r>
          </a:p>
          <a:p>
            <a:r>
              <a:rPr lang="en-US" dirty="0"/>
              <a:t> </a:t>
            </a:r>
          </a:p>
          <a:p>
            <a:r>
              <a:rPr lang="en-US" dirty="0"/>
              <a:t>What was your experience talking about your beliefs?</a:t>
            </a:r>
          </a:p>
          <a:p>
            <a:r>
              <a:rPr lang="en-US" dirty="0"/>
              <a:t> </a:t>
            </a:r>
          </a:p>
          <a:p>
            <a:r>
              <a:rPr lang="en-US" dirty="0"/>
              <a:t>What did you learn about yourself?</a:t>
            </a:r>
          </a:p>
          <a:p>
            <a:r>
              <a:rPr lang="en-US" dirty="0"/>
              <a:t> </a:t>
            </a:r>
            <a:endParaRPr lang="en-US" dirty="0" smtClean="0"/>
          </a:p>
          <a:p>
            <a:r>
              <a:rPr lang="en-US" dirty="0" smtClean="0"/>
              <a:t>What</a:t>
            </a:r>
            <a:r>
              <a:rPr lang="en-US" baseline="0" dirty="0" smtClean="0"/>
              <a:t> did you notice about the connections with your values?</a:t>
            </a:r>
          </a:p>
          <a:p>
            <a:endParaRPr lang="en-US" baseline="0" dirty="0" smtClean="0"/>
          </a:p>
          <a:p>
            <a:r>
              <a:rPr lang="en-US" baseline="0" dirty="0" smtClean="0"/>
              <a:t>Anyone share their why sentence?</a:t>
            </a:r>
          </a:p>
          <a:p>
            <a:endParaRPr lang="en-US" baseline="0" dirty="0" smtClean="0"/>
          </a:p>
          <a:p>
            <a:r>
              <a:rPr lang="en-US" baseline="0" dirty="0" smtClean="0"/>
              <a:t>I believe that growth, exploration and creativity are central functions of all human beings.</a:t>
            </a:r>
          </a:p>
          <a:p>
            <a:endParaRPr lang="en-US" dirty="0"/>
          </a:p>
          <a:p>
            <a:r>
              <a:rPr lang="en-US" dirty="0"/>
              <a:t>Thanks for your sharing</a:t>
            </a:r>
          </a:p>
          <a:p>
            <a:r>
              <a:rPr lang="en-US" dirty="0"/>
              <a:t> </a:t>
            </a:r>
          </a:p>
          <a:p>
            <a:endParaRPr lang="en-US" dirty="0"/>
          </a:p>
        </p:txBody>
      </p:sp>
      <p:sp>
        <p:nvSpPr>
          <p:cNvPr id="4" name="Slide Number Placeholder 3"/>
          <p:cNvSpPr>
            <a:spLocks noGrp="1"/>
          </p:cNvSpPr>
          <p:nvPr>
            <p:ph type="sldNum" sz="quarter" idx="10"/>
          </p:nvPr>
        </p:nvSpPr>
        <p:spPr/>
        <p:txBody>
          <a:bodyPr/>
          <a:lstStyle/>
          <a:p>
            <a:fld id="{54F46FAD-5CEC-F54C-839D-444A0CDBB517}" type="slidenum">
              <a:rPr lang="en-US" smtClean="0"/>
              <a:t>17</a:t>
            </a:fld>
            <a:endParaRPr lang="en-US"/>
          </a:p>
        </p:txBody>
      </p:sp>
    </p:spTree>
    <p:extLst>
      <p:ext uri="{BB962C8B-B14F-4D97-AF65-F5344CB8AC3E}">
        <p14:creationId xmlns:p14="http://schemas.microsoft.com/office/powerpoint/2010/main" val="25977272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Kathryn  10-15</a:t>
            </a:r>
            <a:r>
              <a:rPr lang="en-US" baseline="0" dirty="0" smtClean="0"/>
              <a:t> minutes</a:t>
            </a:r>
            <a:endParaRPr lang="en-US" dirty="0" smtClean="0"/>
          </a:p>
          <a:p>
            <a:endParaRPr lang="en-US" dirty="0" smtClean="0"/>
          </a:p>
          <a:p>
            <a:r>
              <a:rPr lang="en-US" baseline="0" dirty="0" smtClean="0"/>
              <a:t>We are now going to do a group brainstorming activity to gain new ideas to refresh your career</a:t>
            </a:r>
          </a:p>
          <a:p>
            <a:endParaRPr lang="en-US" baseline="0" dirty="0" smtClean="0"/>
          </a:p>
          <a:p>
            <a:r>
              <a:rPr lang="en-US" baseline="0" dirty="0" smtClean="0"/>
              <a:t>In order to do this activity everyone please gather in groups of 4-6 people in front of the large post-it notes along the walls of the room.</a:t>
            </a:r>
          </a:p>
          <a:p>
            <a:endParaRPr lang="en-US" baseline="0" dirty="0" smtClean="0"/>
          </a:p>
          <a:p>
            <a:r>
              <a:rPr lang="en-US" baseline="0" dirty="0" smtClean="0"/>
              <a:t>Some of you may prefer to stay in the chairs form small groups of with the person next to you and the people in front or behind you, using the large colored index cards we made available. </a:t>
            </a:r>
          </a:p>
          <a:p>
            <a:endParaRPr lang="en-US" baseline="0" dirty="0" smtClean="0"/>
          </a:p>
          <a:p>
            <a:endParaRPr lang="en-US" baseline="0" dirty="0" smtClean="0"/>
          </a:p>
          <a:p>
            <a:endParaRPr lang="en-US" baseline="0" dirty="0" smtClean="0"/>
          </a:p>
          <a:p>
            <a:endParaRPr lang="en-US" baseline="0" dirty="0" smtClean="0"/>
          </a:p>
          <a:p>
            <a:r>
              <a:rPr lang="en-US" baseline="0" dirty="0" smtClean="0"/>
              <a:t>People go off to create groups </a:t>
            </a:r>
          </a:p>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54F46FAD-5CEC-F54C-839D-444A0CDBB517}" type="slidenum">
              <a:rPr lang="en-US" smtClean="0"/>
              <a:t>18</a:t>
            </a:fld>
            <a:endParaRPr lang="en-US"/>
          </a:p>
        </p:txBody>
      </p:sp>
    </p:spTree>
    <p:extLst>
      <p:ext uri="{BB962C8B-B14F-4D97-AF65-F5344CB8AC3E}">
        <p14:creationId xmlns:p14="http://schemas.microsoft.com/office/powerpoint/2010/main" val="40386171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Kathryn </a:t>
            </a:r>
            <a:r>
              <a:rPr lang="en-US" baseline="0" dirty="0" err="1" smtClean="0"/>
              <a:t>con’t</a:t>
            </a:r>
            <a:r>
              <a:rPr lang="en-US" baseline="0" dirty="0" smtClean="0"/>
              <a:t>.</a:t>
            </a:r>
          </a:p>
          <a:p>
            <a:endParaRPr lang="en-US" baseline="0" dirty="0" smtClean="0"/>
          </a:p>
          <a:p>
            <a:r>
              <a:rPr lang="en-US" baseline="0" dirty="0" smtClean="0"/>
              <a:t>Your task is to brainstorm as many ideas as you can to refresh your career.</a:t>
            </a:r>
          </a:p>
          <a:p>
            <a:endParaRPr lang="en-US" baseline="0" dirty="0" smtClean="0"/>
          </a:p>
          <a:p>
            <a:r>
              <a:rPr lang="en-US" baseline="0" dirty="0" smtClean="0"/>
              <a:t>It may be helpful to consider these themes when you are brainstorming.   They are meant to inspire you but your ideas do not need to fit in to these themes.  </a:t>
            </a:r>
          </a:p>
          <a:p>
            <a:endParaRPr lang="en-US" baseline="0" dirty="0" smtClean="0"/>
          </a:p>
          <a:p>
            <a:r>
              <a:rPr lang="en-US" baseline="0" dirty="0" smtClean="0"/>
              <a:t>1. Professional SKILLS and DEVELOPMENT – how do you want to grow professionally</a:t>
            </a:r>
          </a:p>
          <a:p>
            <a:endParaRPr lang="en-US" baseline="0" dirty="0" smtClean="0"/>
          </a:p>
          <a:p>
            <a:r>
              <a:rPr lang="en-US" baseline="0" dirty="0" smtClean="0"/>
              <a:t>2. Personal Growth and work-Life Balance – what areas in your life do you want to focus on more</a:t>
            </a:r>
          </a:p>
          <a:p>
            <a:endParaRPr lang="en-US" baseline="0" dirty="0" smtClean="0"/>
          </a:p>
          <a:p>
            <a:r>
              <a:rPr lang="en-US" baseline="0" dirty="0" smtClean="0"/>
              <a:t>3. Relationships  and Communication – do you want to improve relationships with colleagues or communicate more effectively within your department</a:t>
            </a:r>
          </a:p>
          <a:p>
            <a:endParaRPr lang="en-US" baseline="0" dirty="0" smtClean="0"/>
          </a:p>
          <a:p>
            <a:r>
              <a:rPr lang="en-US" baseline="0" dirty="0" smtClean="0"/>
              <a:t>4. The physical space in which you work – how might you enhance your work environment</a:t>
            </a:r>
          </a:p>
          <a:p>
            <a:endParaRPr lang="en-US" baseline="0" dirty="0" smtClean="0"/>
          </a:p>
          <a:p>
            <a:endParaRPr lang="en-US" baseline="0" dirty="0" smtClean="0"/>
          </a:p>
          <a:p>
            <a:r>
              <a:rPr lang="en-US" baseline="0" dirty="0" smtClean="0"/>
              <a:t>We have provided some suggestions to get you going on page 6 of the handout. </a:t>
            </a:r>
          </a:p>
          <a:p>
            <a:endParaRPr lang="en-US" baseline="0" dirty="0" smtClean="0"/>
          </a:p>
          <a:p>
            <a:r>
              <a:rPr lang="en-US" baseline="0" dirty="0" smtClean="0"/>
              <a:t>Please NOTE:  I will be collecting the index cards so you may want to keep your own notes on a separate card or on the handout.  </a:t>
            </a:r>
          </a:p>
          <a:p>
            <a:endParaRPr lang="en-US" baseline="0" dirty="0" smtClean="0"/>
          </a:p>
          <a:p>
            <a:r>
              <a:rPr lang="en-US" baseline="0" dirty="0" smtClean="0"/>
              <a:t>Now take 5 minutes or so to see what ideas you have.</a:t>
            </a:r>
          </a:p>
          <a:p>
            <a:endParaRPr lang="en-US" baseline="0" dirty="0" smtClean="0"/>
          </a:p>
          <a:p>
            <a:endParaRPr lang="en-US" baseline="0" dirty="0" smtClean="0"/>
          </a:p>
          <a:p>
            <a:r>
              <a:rPr lang="en-US" baseline="0" dirty="0" smtClean="0"/>
              <a:t>Let’s see what ideas each group came up with.  </a:t>
            </a:r>
          </a:p>
          <a:p>
            <a:endParaRPr lang="en-US" baseline="0" dirty="0" smtClean="0"/>
          </a:p>
          <a:p>
            <a:r>
              <a:rPr lang="en-US" baseline="0" dirty="0" smtClean="0"/>
              <a:t>I will compile a list of all these amazing ideas and will share them with those who are interested. If you would like a copy of the list email me and I will send it to you. </a:t>
            </a:r>
          </a:p>
          <a:p>
            <a:endParaRPr lang="en-US" baseline="0" dirty="0" smtClean="0"/>
          </a:p>
          <a:p>
            <a:r>
              <a:rPr lang="en-US" baseline="0" dirty="0" smtClean="0"/>
              <a:t>Now Julie is going to talk with you about how to take these ideas and create your own personal action plan.</a:t>
            </a:r>
          </a:p>
          <a:p>
            <a:endParaRPr lang="en-US" baseline="0" dirty="0" smtClean="0"/>
          </a:p>
          <a:p>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54F46FAD-5CEC-F54C-839D-444A0CDBB517}" type="slidenum">
              <a:rPr lang="en-US" smtClean="0"/>
              <a:t>19</a:t>
            </a:fld>
            <a:endParaRPr lang="en-US"/>
          </a:p>
        </p:txBody>
      </p:sp>
    </p:spTree>
    <p:extLst>
      <p:ext uri="{BB962C8B-B14F-4D97-AF65-F5344CB8AC3E}">
        <p14:creationId xmlns:p14="http://schemas.microsoft.com/office/powerpoint/2010/main" val="3271789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The objectives of this  workshop are to understand the life and career planning process, identify values and motivations, to develop ideas to refresh your career and create action steps. This workshop includes group learning activities and time for personal reflection.</a:t>
            </a:r>
            <a:endParaRPr lang="en-US" dirty="0" smtClean="0">
              <a:effectLst/>
            </a:endParaRPr>
          </a:p>
          <a:p>
            <a:pPr rtl="0"/>
            <a:r>
              <a:rPr lang="en-US" dirty="0"/>
              <a:t>We have some sharing activities and we ask that you share what you learned here, not any information that you learned about another participant.</a:t>
            </a:r>
            <a:endParaRPr lang="en-US" dirty="0" smtClean="0">
              <a:effectLst/>
            </a:endParaRPr>
          </a:p>
          <a:p>
            <a:r>
              <a:rPr lang="en-US" dirty="0"/>
              <a:t>Start with breathing/stretching activity (15 seconds). Can you hear your own voice?</a:t>
            </a:r>
          </a:p>
        </p:txBody>
      </p:sp>
      <p:sp>
        <p:nvSpPr>
          <p:cNvPr id="4" name="Slide Number Placeholder 3"/>
          <p:cNvSpPr>
            <a:spLocks noGrp="1"/>
          </p:cNvSpPr>
          <p:nvPr>
            <p:ph type="sldNum" sz="quarter" idx="10"/>
          </p:nvPr>
        </p:nvSpPr>
        <p:spPr/>
        <p:txBody>
          <a:bodyPr/>
          <a:lstStyle/>
          <a:p>
            <a:fld id="{54F46FAD-5CEC-F54C-839D-444A0CDBB517}" type="slidenum">
              <a:rPr lang="en-US" smtClean="0"/>
              <a:t>2</a:t>
            </a:fld>
            <a:endParaRPr lang="en-US"/>
          </a:p>
        </p:txBody>
      </p:sp>
    </p:spTree>
    <p:extLst>
      <p:ext uri="{BB962C8B-B14F-4D97-AF65-F5344CB8AC3E}">
        <p14:creationId xmlns:p14="http://schemas.microsoft.com/office/powerpoint/2010/main" val="10659968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came</a:t>
            </a:r>
            <a:r>
              <a:rPr lang="en-US" baseline="0" dirty="0" smtClean="0"/>
              <a:t> up with a few ideas to get you started.  Interested to hear what ideas you have. </a:t>
            </a:r>
            <a:endParaRPr lang="en-US" dirty="0" smtClean="0"/>
          </a:p>
          <a:p>
            <a:endParaRPr lang="en-US" dirty="0" smtClean="0"/>
          </a:p>
          <a:p>
            <a:r>
              <a:rPr lang="en-US" dirty="0" smtClean="0"/>
              <a:t>Ask people</a:t>
            </a:r>
            <a:r>
              <a:rPr lang="en-US" baseline="0" dirty="0" smtClean="0"/>
              <a:t> to share ideas with the group. </a:t>
            </a:r>
            <a:endParaRPr lang="en-US" dirty="0"/>
          </a:p>
        </p:txBody>
      </p:sp>
      <p:sp>
        <p:nvSpPr>
          <p:cNvPr id="4" name="Slide Number Placeholder 3"/>
          <p:cNvSpPr>
            <a:spLocks noGrp="1"/>
          </p:cNvSpPr>
          <p:nvPr>
            <p:ph type="sldNum" sz="quarter" idx="10"/>
          </p:nvPr>
        </p:nvSpPr>
        <p:spPr/>
        <p:txBody>
          <a:bodyPr/>
          <a:lstStyle/>
          <a:p>
            <a:fld id="{54F46FAD-5CEC-F54C-839D-444A0CDBB517}" type="slidenum">
              <a:rPr lang="en-US" smtClean="0"/>
              <a:t>20</a:t>
            </a:fld>
            <a:endParaRPr lang="en-US"/>
          </a:p>
        </p:txBody>
      </p:sp>
    </p:spTree>
    <p:extLst>
      <p:ext uri="{BB962C8B-B14F-4D97-AF65-F5344CB8AC3E}">
        <p14:creationId xmlns:p14="http://schemas.microsoft.com/office/powerpoint/2010/main" val="24968830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54F46FAD-5CEC-F54C-839D-444A0CDBB517}" type="slidenum">
              <a:rPr lang="en-US" smtClean="0"/>
              <a:t>21</a:t>
            </a:fld>
            <a:endParaRPr lang="en-US"/>
          </a:p>
        </p:txBody>
      </p:sp>
    </p:spTree>
    <p:extLst>
      <p:ext uri="{BB962C8B-B14F-4D97-AF65-F5344CB8AC3E}">
        <p14:creationId xmlns:p14="http://schemas.microsoft.com/office/powerpoint/2010/main" val="28844415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Page 1</a:t>
            </a:r>
            <a:endParaRPr lang="en-US" dirty="0"/>
          </a:p>
        </p:txBody>
      </p:sp>
      <p:sp>
        <p:nvSpPr>
          <p:cNvPr id="4" name="Slide Number Placeholder 3"/>
          <p:cNvSpPr>
            <a:spLocks noGrp="1"/>
          </p:cNvSpPr>
          <p:nvPr>
            <p:ph type="sldNum" sz="quarter" idx="10"/>
          </p:nvPr>
        </p:nvSpPr>
        <p:spPr/>
        <p:txBody>
          <a:bodyPr/>
          <a:lstStyle/>
          <a:p>
            <a:fld id="{54F46FAD-5CEC-F54C-839D-444A0CDBB517}" type="slidenum">
              <a:rPr lang="en-US" smtClean="0"/>
              <a:t>22</a:t>
            </a:fld>
            <a:endParaRPr lang="en-US"/>
          </a:p>
        </p:txBody>
      </p:sp>
    </p:spTree>
    <p:extLst>
      <p:ext uri="{BB962C8B-B14F-4D97-AF65-F5344CB8AC3E}">
        <p14:creationId xmlns:p14="http://schemas.microsoft.com/office/powerpoint/2010/main" val="708970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Page 2</a:t>
            </a:r>
          </a:p>
        </p:txBody>
      </p:sp>
      <p:sp>
        <p:nvSpPr>
          <p:cNvPr id="4" name="Slide Number Placeholder 3"/>
          <p:cNvSpPr>
            <a:spLocks noGrp="1"/>
          </p:cNvSpPr>
          <p:nvPr>
            <p:ph type="sldNum" sz="quarter" idx="10"/>
          </p:nvPr>
        </p:nvSpPr>
        <p:spPr/>
        <p:txBody>
          <a:bodyPr/>
          <a:lstStyle/>
          <a:p>
            <a:fld id="{54F46FAD-5CEC-F54C-839D-444A0CDBB517}" type="slidenum">
              <a:rPr lang="en-US" smtClean="0"/>
              <a:t>23</a:t>
            </a:fld>
            <a:endParaRPr lang="en-US"/>
          </a:p>
        </p:txBody>
      </p:sp>
    </p:spTree>
    <p:extLst>
      <p:ext uri="{BB962C8B-B14F-4D97-AF65-F5344CB8AC3E}">
        <p14:creationId xmlns:p14="http://schemas.microsoft.com/office/powerpoint/2010/main" val="18488067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Page 3</a:t>
            </a:r>
          </a:p>
        </p:txBody>
      </p:sp>
      <p:sp>
        <p:nvSpPr>
          <p:cNvPr id="4" name="Slide Number Placeholder 3"/>
          <p:cNvSpPr>
            <a:spLocks noGrp="1"/>
          </p:cNvSpPr>
          <p:nvPr>
            <p:ph type="sldNum" sz="quarter" idx="10"/>
          </p:nvPr>
        </p:nvSpPr>
        <p:spPr/>
        <p:txBody>
          <a:bodyPr/>
          <a:lstStyle/>
          <a:p>
            <a:fld id="{54F46FAD-5CEC-F54C-839D-444A0CDBB517}" type="slidenum">
              <a:rPr lang="en-US" smtClean="0"/>
              <a:t>24</a:t>
            </a:fld>
            <a:endParaRPr lang="en-US"/>
          </a:p>
        </p:txBody>
      </p:sp>
    </p:spTree>
    <p:extLst>
      <p:ext uri="{BB962C8B-B14F-4D97-AF65-F5344CB8AC3E}">
        <p14:creationId xmlns:p14="http://schemas.microsoft.com/office/powerpoint/2010/main" val="41144699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Page 4</a:t>
            </a:r>
          </a:p>
        </p:txBody>
      </p:sp>
      <p:sp>
        <p:nvSpPr>
          <p:cNvPr id="4" name="Slide Number Placeholder 3"/>
          <p:cNvSpPr>
            <a:spLocks noGrp="1"/>
          </p:cNvSpPr>
          <p:nvPr>
            <p:ph type="sldNum" sz="quarter" idx="10"/>
          </p:nvPr>
        </p:nvSpPr>
        <p:spPr/>
        <p:txBody>
          <a:bodyPr/>
          <a:lstStyle/>
          <a:p>
            <a:fld id="{54F46FAD-5CEC-F54C-839D-444A0CDBB517}" type="slidenum">
              <a:rPr lang="en-US" smtClean="0"/>
              <a:t>25</a:t>
            </a:fld>
            <a:endParaRPr lang="en-US"/>
          </a:p>
        </p:txBody>
      </p:sp>
    </p:spTree>
    <p:extLst>
      <p:ext uri="{BB962C8B-B14F-4D97-AF65-F5344CB8AC3E}">
        <p14:creationId xmlns:p14="http://schemas.microsoft.com/office/powerpoint/2010/main" val="25902568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Page 5</a:t>
            </a:r>
          </a:p>
        </p:txBody>
      </p:sp>
      <p:sp>
        <p:nvSpPr>
          <p:cNvPr id="4" name="Slide Number Placeholder 3"/>
          <p:cNvSpPr>
            <a:spLocks noGrp="1"/>
          </p:cNvSpPr>
          <p:nvPr>
            <p:ph type="sldNum" sz="quarter" idx="10"/>
          </p:nvPr>
        </p:nvSpPr>
        <p:spPr/>
        <p:txBody>
          <a:bodyPr/>
          <a:lstStyle/>
          <a:p>
            <a:fld id="{54F46FAD-5CEC-F54C-839D-444A0CDBB517}" type="slidenum">
              <a:rPr lang="en-US" smtClean="0"/>
              <a:t>26</a:t>
            </a:fld>
            <a:endParaRPr lang="en-US"/>
          </a:p>
        </p:txBody>
      </p:sp>
    </p:spTree>
    <p:extLst>
      <p:ext uri="{BB962C8B-B14F-4D97-AF65-F5344CB8AC3E}">
        <p14:creationId xmlns:p14="http://schemas.microsoft.com/office/powerpoint/2010/main" val="11170223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Page 6</a:t>
            </a:r>
            <a:endParaRPr lang="en-US" dirty="0" smtClean="0"/>
          </a:p>
        </p:txBody>
      </p:sp>
      <p:sp>
        <p:nvSpPr>
          <p:cNvPr id="4" name="Slide Number Placeholder 3"/>
          <p:cNvSpPr>
            <a:spLocks noGrp="1"/>
          </p:cNvSpPr>
          <p:nvPr>
            <p:ph type="sldNum" sz="quarter" idx="10"/>
          </p:nvPr>
        </p:nvSpPr>
        <p:spPr/>
        <p:txBody>
          <a:bodyPr/>
          <a:lstStyle/>
          <a:p>
            <a:fld id="{54F46FAD-5CEC-F54C-839D-444A0CDBB517}" type="slidenum">
              <a:rPr lang="en-US" smtClean="0"/>
              <a:t>27</a:t>
            </a:fld>
            <a:endParaRPr lang="en-US"/>
          </a:p>
        </p:txBody>
      </p:sp>
    </p:spTree>
    <p:extLst>
      <p:ext uri="{BB962C8B-B14F-4D97-AF65-F5344CB8AC3E}">
        <p14:creationId xmlns:p14="http://schemas.microsoft.com/office/powerpoint/2010/main" val="3735610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Have</a:t>
            </a:r>
            <a:r>
              <a:rPr lang="en-US" sz="1200" kern="1200" baseline="0" dirty="0" smtClean="0">
                <a:solidFill>
                  <a:schemeClr val="tx1"/>
                </a:solidFill>
                <a:effectLst/>
                <a:latin typeface="+mn-lt"/>
                <a:ea typeface="+mn-ea"/>
                <a:cs typeface="+mn-cs"/>
              </a:rPr>
              <a:t> you ever attended a conference and learned new ideas or processes, but then once you get back into your work environment you don’t actually do it?</a:t>
            </a:r>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An OUTCOME goal is the ultimate goal you want to achieve.  The big picture goal.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PROCESS goals are the habits or activities we do that lead us to the outcome goal.</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Its possible you may not have an outcome goal in mind. If so develop process goals to</a:t>
            </a:r>
            <a:r>
              <a:rPr lang="en-US" sz="1200" kern="1200" baseline="0" dirty="0" smtClean="0">
                <a:solidFill>
                  <a:schemeClr val="tx1"/>
                </a:solidFill>
                <a:effectLst/>
                <a:latin typeface="+mn-lt"/>
                <a:ea typeface="+mn-ea"/>
                <a:cs typeface="+mn-cs"/>
              </a:rPr>
              <a:t> achieve what is important to you and the outcome goals may come to you sometime in the future.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54F46FAD-5CEC-F54C-839D-444A0CDBB517}" type="slidenum">
              <a:rPr lang="en-US" smtClean="0"/>
              <a:t>28</a:t>
            </a:fld>
            <a:endParaRPr lang="en-US"/>
          </a:p>
        </p:txBody>
      </p:sp>
    </p:spTree>
    <p:extLst>
      <p:ext uri="{BB962C8B-B14F-4D97-AF65-F5344CB8AC3E}">
        <p14:creationId xmlns:p14="http://schemas.microsoft.com/office/powerpoint/2010/main" val="33316415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F46FAD-5CEC-F54C-839D-444A0CDBB517}" type="slidenum">
              <a:rPr lang="en-US" smtClean="0"/>
              <a:t>29</a:t>
            </a:fld>
            <a:endParaRPr lang="en-US"/>
          </a:p>
        </p:txBody>
      </p:sp>
    </p:spTree>
    <p:extLst>
      <p:ext uri="{BB962C8B-B14F-4D97-AF65-F5344CB8AC3E}">
        <p14:creationId xmlns:p14="http://schemas.microsoft.com/office/powerpoint/2010/main" val="2214615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Learning outcome: understand how personal values relate to professional development (using values to ask yourself the right questions); understand developmental career management.</a:t>
            </a:r>
          </a:p>
          <a:p>
            <a:endParaRPr lang="en-US" dirty="0" smtClean="0"/>
          </a:p>
          <a:p>
            <a:endParaRPr lang="en-US" dirty="0" smtClean="0"/>
          </a:p>
          <a:p>
            <a:r>
              <a:rPr lang="en-US" dirty="0" smtClean="0"/>
              <a:t> </a:t>
            </a:r>
            <a:endParaRPr lang="en-US" dirty="0"/>
          </a:p>
          <a:p>
            <a:r>
              <a:rPr lang="en-US" dirty="0"/>
              <a:t>The life and career planning process in one of continued growth. We’ll talk about a model for career planning, talk about a few analogies for thinking about our careers so we can find something that will work for us to think about the process. </a:t>
            </a:r>
          </a:p>
        </p:txBody>
      </p:sp>
      <p:sp>
        <p:nvSpPr>
          <p:cNvPr id="4" name="Slide Number Placeholder 3"/>
          <p:cNvSpPr>
            <a:spLocks noGrp="1"/>
          </p:cNvSpPr>
          <p:nvPr>
            <p:ph type="sldNum" sz="quarter" idx="10"/>
          </p:nvPr>
        </p:nvSpPr>
        <p:spPr/>
        <p:txBody>
          <a:bodyPr/>
          <a:lstStyle/>
          <a:p>
            <a:fld id="{54F46FAD-5CEC-F54C-839D-444A0CDBB517}" type="slidenum">
              <a:rPr lang="en-US" smtClean="0"/>
              <a:t>3</a:t>
            </a:fld>
            <a:endParaRPr lang="en-US"/>
          </a:p>
        </p:txBody>
      </p:sp>
    </p:spTree>
    <p:extLst>
      <p:ext uri="{BB962C8B-B14F-4D97-AF65-F5344CB8AC3E}">
        <p14:creationId xmlns:p14="http://schemas.microsoft.com/office/powerpoint/2010/main" val="9917223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F46FAD-5CEC-F54C-839D-444A0CDBB517}" type="slidenum">
              <a:rPr lang="en-US" smtClean="0"/>
              <a:t>30</a:t>
            </a:fld>
            <a:endParaRPr lang="en-US"/>
          </a:p>
        </p:txBody>
      </p:sp>
    </p:spTree>
    <p:extLst>
      <p:ext uri="{BB962C8B-B14F-4D97-AF65-F5344CB8AC3E}">
        <p14:creationId xmlns:p14="http://schemas.microsoft.com/office/powerpoint/2010/main" val="21482346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r>
              <a:rPr lang="en-US" dirty="0"/>
              <a:t> </a:t>
            </a:r>
          </a:p>
          <a:p>
            <a:endParaRPr lang="en-US" dirty="0"/>
          </a:p>
        </p:txBody>
      </p:sp>
      <p:sp>
        <p:nvSpPr>
          <p:cNvPr id="4" name="Slide Number Placeholder 3"/>
          <p:cNvSpPr>
            <a:spLocks noGrp="1"/>
          </p:cNvSpPr>
          <p:nvPr>
            <p:ph type="sldNum" sz="quarter" idx="10"/>
          </p:nvPr>
        </p:nvSpPr>
        <p:spPr/>
        <p:txBody>
          <a:bodyPr/>
          <a:lstStyle/>
          <a:p>
            <a:fld id="{54F46FAD-5CEC-F54C-839D-444A0CDBB517}" type="slidenum">
              <a:rPr lang="en-US" smtClean="0"/>
              <a:t>31</a:t>
            </a:fld>
            <a:endParaRPr lang="en-US"/>
          </a:p>
        </p:txBody>
      </p:sp>
    </p:spTree>
    <p:extLst>
      <p:ext uri="{BB962C8B-B14F-4D97-AF65-F5344CB8AC3E}">
        <p14:creationId xmlns:p14="http://schemas.microsoft.com/office/powerpoint/2010/main" val="35168479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Kathryn  </a:t>
            </a:r>
            <a:r>
              <a:rPr lang="en-US" dirty="0" err="1" smtClean="0"/>
              <a:t>con’t</a:t>
            </a:r>
            <a:endParaRPr lang="en-US" baseline="0" dirty="0" smtClean="0"/>
          </a:p>
          <a:p>
            <a:endParaRPr lang="en-US" baseline="0" dirty="0" smtClean="0"/>
          </a:p>
          <a:p>
            <a:r>
              <a:rPr lang="en-US" dirty="0" smtClean="0"/>
              <a:t>A reminder to please leave your index cards on the table so that I can compile all your wonderful ideas </a:t>
            </a:r>
            <a:r>
              <a:rPr lang="en-US" baseline="0" dirty="0" smtClean="0"/>
              <a:t>and share them with you.</a:t>
            </a:r>
          </a:p>
          <a:p>
            <a:endParaRPr lang="en-US" dirty="0" smtClean="0"/>
          </a:p>
          <a:p>
            <a:r>
              <a:rPr lang="en-US" dirty="0" smtClean="0"/>
              <a:t>We want</a:t>
            </a:r>
            <a:r>
              <a:rPr lang="en-US" baseline="0" dirty="0" smtClean="0"/>
              <a:t> to thank you for attending our presentation.</a:t>
            </a:r>
          </a:p>
          <a:p>
            <a:endParaRPr lang="en-US" baseline="0" dirty="0" smtClean="0"/>
          </a:p>
          <a:p>
            <a:r>
              <a:rPr lang="en-US" baseline="0" dirty="0" smtClean="0"/>
              <a:t>We hope you are leaving this session and this advising conference in beautiful Santa Barbara feeling professionally renewed and refreshed and with lots of inspiring ideas to bring back to your desk. </a:t>
            </a:r>
          </a:p>
          <a:p>
            <a:endParaRPr lang="en-US" baseline="0" dirty="0" smtClean="0"/>
          </a:p>
          <a:p>
            <a:r>
              <a:rPr lang="en-US" baseline="0" dirty="0" smtClean="0"/>
              <a:t>Thank you!</a:t>
            </a:r>
            <a:endParaRPr lang="en-US" dirty="0"/>
          </a:p>
        </p:txBody>
      </p:sp>
      <p:sp>
        <p:nvSpPr>
          <p:cNvPr id="4" name="Slide Number Placeholder 3"/>
          <p:cNvSpPr>
            <a:spLocks noGrp="1"/>
          </p:cNvSpPr>
          <p:nvPr>
            <p:ph type="sldNum" sz="quarter" idx="10"/>
          </p:nvPr>
        </p:nvSpPr>
        <p:spPr/>
        <p:txBody>
          <a:bodyPr/>
          <a:lstStyle/>
          <a:p>
            <a:fld id="{54F46FAD-5CEC-F54C-839D-444A0CDBB517}" type="slidenum">
              <a:rPr lang="en-US" smtClean="0"/>
              <a:t>32</a:t>
            </a:fld>
            <a:endParaRPr lang="en-US"/>
          </a:p>
        </p:txBody>
      </p:sp>
    </p:spTree>
    <p:extLst>
      <p:ext uri="{BB962C8B-B14F-4D97-AF65-F5344CB8AC3E}">
        <p14:creationId xmlns:p14="http://schemas.microsoft.com/office/powerpoint/2010/main" val="12260260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F46FAD-5CEC-F54C-839D-444A0CDBB517}" type="slidenum">
              <a:rPr lang="en-US" smtClean="0"/>
              <a:t>33</a:t>
            </a:fld>
            <a:endParaRPr lang="en-US"/>
          </a:p>
        </p:txBody>
      </p:sp>
    </p:spTree>
    <p:extLst>
      <p:ext uri="{BB962C8B-B14F-4D97-AF65-F5344CB8AC3E}">
        <p14:creationId xmlns:p14="http://schemas.microsoft.com/office/powerpoint/2010/main" val="41151565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Traditional life/career planning process</a:t>
            </a:r>
          </a:p>
          <a:p>
            <a:r>
              <a:rPr lang="en-US" dirty="0"/>
              <a:t> </a:t>
            </a:r>
            <a:endParaRPr lang="en-US" dirty="0" smtClean="0"/>
          </a:p>
          <a:p>
            <a:pPr rtl="0"/>
            <a:r>
              <a:rPr lang="en-US" dirty="0"/>
              <a:t>Self-assessments-</a:t>
            </a:r>
            <a:r>
              <a:rPr lang="en-US" dirty="0" err="1"/>
              <a:t>mbti</a:t>
            </a:r>
            <a:r>
              <a:rPr lang="en-US" dirty="0"/>
              <a:t>, strong interest inventory, true colors goal to gain self-knowledge.</a:t>
            </a:r>
            <a:endParaRPr lang="en-US" dirty="0" smtClean="0">
              <a:effectLst/>
            </a:endParaRPr>
          </a:p>
          <a:p>
            <a:pPr rtl="0"/>
            <a:r>
              <a:rPr lang="en-US" dirty="0"/>
              <a:t>Research options -informational interviews, use networks, job shadowing</a:t>
            </a:r>
            <a:endParaRPr lang="en-US" dirty="0" smtClean="0">
              <a:effectLst/>
            </a:endParaRPr>
          </a:p>
          <a:p>
            <a:pPr rtl="0"/>
            <a:r>
              <a:rPr lang="en-US" dirty="0"/>
              <a:t>The deciding time - choose a career</a:t>
            </a:r>
            <a:endParaRPr lang="en-US" dirty="0" smtClean="0">
              <a:effectLst/>
            </a:endParaRPr>
          </a:p>
          <a:p>
            <a:pPr rtl="0"/>
            <a:r>
              <a:rPr lang="en-US" dirty="0"/>
              <a:t>Implement an effective job search - update resume and cover letter, practice interview skills, get an offer, negotiate salary</a:t>
            </a:r>
            <a:endParaRPr lang="en-US" dirty="0" smtClean="0">
              <a:effectLst/>
            </a:endParaRPr>
          </a:p>
          <a:p>
            <a:pPr rtl="0"/>
            <a:r>
              <a:rPr lang="en-US" dirty="0"/>
              <a:t>This approach is necessary, but might not be sufficient. (as it doesn't say what to do next when you have discovered yourself, learned about you options, decided, found the perfect job and realized the joys of negotiating a reasonable salary (except for starting the process over again.)</a:t>
            </a:r>
            <a:endParaRPr lang="en-US" dirty="0" smtClean="0">
              <a:effectLst/>
            </a:endParaRPr>
          </a:p>
          <a:p>
            <a:pPr rtl="0"/>
            <a:r>
              <a:rPr lang="en-US" dirty="0"/>
              <a:t>In order to manage your career 'from the inside',  a grand process may not make sense. Small and consistent steps are what will have a big impact in the long run. We'll talk about some steps later on to connect back to that.</a:t>
            </a:r>
            <a:endParaRPr lang="en-US" dirty="0" smtClean="0">
              <a:effectLst/>
            </a:endParaRPr>
          </a:p>
          <a:p>
            <a:r>
              <a:rPr lang="en-US" dirty="0"/>
              <a:t>Let’s talk about a few career analogies to shift our thinking. Our culture gives us the analogy of the career ladder</a:t>
            </a:r>
          </a:p>
          <a:p>
            <a:endParaRPr lang="en-US" dirty="0"/>
          </a:p>
        </p:txBody>
      </p:sp>
      <p:sp>
        <p:nvSpPr>
          <p:cNvPr id="4" name="Slide Number Placeholder 3"/>
          <p:cNvSpPr>
            <a:spLocks noGrp="1"/>
          </p:cNvSpPr>
          <p:nvPr>
            <p:ph type="sldNum" sz="quarter" idx="10"/>
          </p:nvPr>
        </p:nvSpPr>
        <p:spPr/>
        <p:txBody>
          <a:bodyPr/>
          <a:lstStyle/>
          <a:p>
            <a:fld id="{54F46FAD-5CEC-F54C-839D-444A0CDBB517}" type="slidenum">
              <a:rPr lang="en-US" smtClean="0"/>
              <a:t>4</a:t>
            </a:fld>
            <a:endParaRPr lang="en-US"/>
          </a:p>
        </p:txBody>
      </p:sp>
    </p:spTree>
    <p:extLst>
      <p:ext uri="{BB962C8B-B14F-4D97-AF65-F5344CB8AC3E}">
        <p14:creationId xmlns:p14="http://schemas.microsoft.com/office/powerpoint/2010/main" val="15879461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move up get more money, responsibilities, prestige, a bigger office etc.... This picture is based in a particular set of values that are based on our cultures expectations. But are these your values?  And Is this a realistic or helpful model for  thinking about your career. you may want to move up, make a lateral move or step back to start in a new area.</a:t>
            </a:r>
            <a:endParaRPr lang="en-US" dirty="0" smtClean="0">
              <a:effectLst/>
            </a:endParaRPr>
          </a:p>
          <a:p>
            <a:r>
              <a:rPr lang="en-US" dirty="0" smtClean="0"/>
              <a:t> </a:t>
            </a:r>
            <a:endParaRPr lang="en-US" dirty="0"/>
          </a:p>
          <a:p>
            <a:endParaRPr lang="en-US" dirty="0"/>
          </a:p>
        </p:txBody>
      </p:sp>
      <p:sp>
        <p:nvSpPr>
          <p:cNvPr id="4" name="Slide Number Placeholder 3"/>
          <p:cNvSpPr>
            <a:spLocks noGrp="1"/>
          </p:cNvSpPr>
          <p:nvPr>
            <p:ph type="sldNum" sz="quarter" idx="10"/>
          </p:nvPr>
        </p:nvSpPr>
        <p:spPr/>
        <p:txBody>
          <a:bodyPr/>
          <a:lstStyle/>
          <a:p>
            <a:fld id="{54F46FAD-5CEC-F54C-839D-444A0CDBB517}" type="slidenum">
              <a:rPr lang="en-US" smtClean="0"/>
              <a:t>5</a:t>
            </a:fld>
            <a:endParaRPr lang="en-US"/>
          </a:p>
        </p:txBody>
      </p:sp>
    </p:spTree>
    <p:extLst>
      <p:ext uri="{BB962C8B-B14F-4D97-AF65-F5344CB8AC3E}">
        <p14:creationId xmlns:p14="http://schemas.microsoft.com/office/powerpoint/2010/main" val="26785970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career closet might look like this or like this</a:t>
            </a:r>
            <a:r>
              <a:rPr lang="en-US" dirty="0" smtClean="0"/>
              <a:t>. Just like</a:t>
            </a:r>
            <a:r>
              <a:rPr lang="en-US" baseline="0" dirty="0" smtClean="0"/>
              <a:t> your closet your career has parts that are changeable.  Adding or brushing up on new skills, expanding your network, taking on a new project where you work with different people. You can stop using skills that you no longer enjoy using. </a:t>
            </a:r>
            <a:r>
              <a:rPr lang="en-US" dirty="0" smtClean="0"/>
              <a:t>Just as with your wardrobe</a:t>
            </a:r>
            <a:r>
              <a:rPr lang="en-US" baseline="0" dirty="0" smtClean="0"/>
              <a:t> in you job</a:t>
            </a:r>
            <a:r>
              <a:rPr lang="en-US" dirty="0" smtClean="0"/>
              <a:t> you can add pieces or subtract (taking stuff out of your job is getting harder these days, but still possible) remix them in different ways.</a:t>
            </a:r>
            <a:r>
              <a:rPr lang="en-US" baseline="0" dirty="0" smtClean="0"/>
              <a:t> In addition to skills, you have</a:t>
            </a:r>
            <a:r>
              <a:rPr lang="en-US" dirty="0" smtClean="0"/>
              <a:t> people in your network, interests, values, beliefs, motivations, approaches.</a:t>
            </a:r>
            <a:endParaRPr lang="en-US" dirty="0"/>
          </a:p>
          <a:p>
            <a:endParaRPr lang="en-US" dirty="0"/>
          </a:p>
        </p:txBody>
      </p:sp>
      <p:sp>
        <p:nvSpPr>
          <p:cNvPr id="4" name="Slide Number Placeholder 3"/>
          <p:cNvSpPr>
            <a:spLocks noGrp="1"/>
          </p:cNvSpPr>
          <p:nvPr>
            <p:ph type="sldNum" sz="quarter" idx="10"/>
          </p:nvPr>
        </p:nvSpPr>
        <p:spPr/>
        <p:txBody>
          <a:bodyPr/>
          <a:lstStyle/>
          <a:p>
            <a:fld id="{54F46FAD-5CEC-F54C-839D-444A0CDBB517}" type="slidenum">
              <a:rPr lang="en-US" smtClean="0"/>
              <a:t>6</a:t>
            </a:fld>
            <a:endParaRPr lang="en-US"/>
          </a:p>
        </p:txBody>
      </p:sp>
    </p:spTree>
    <p:extLst>
      <p:ext uri="{BB962C8B-B14F-4D97-AF65-F5344CB8AC3E}">
        <p14:creationId xmlns:p14="http://schemas.microsoft.com/office/powerpoint/2010/main" val="40457437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Sometimes </a:t>
            </a:r>
            <a:r>
              <a:rPr lang="en-US" dirty="0"/>
              <a:t>adding accessories can make a big impact on your wardrobe or switching things around can have an impact on how you feel about the same pieces.   You make take on a few new responsibilities at your </a:t>
            </a:r>
            <a:r>
              <a:rPr lang="en-US" dirty="0" smtClean="0"/>
              <a:t>current </a:t>
            </a:r>
            <a:r>
              <a:rPr lang="en-US" dirty="0"/>
              <a:t>job in preparation to make a change a few years down the road to a new position or to add more challenge and fun to your current position</a:t>
            </a:r>
            <a:r>
              <a:rPr lang="en-US" dirty="0" smtClean="0"/>
              <a:t>. By taking action now you may have more options</a:t>
            </a:r>
            <a:r>
              <a:rPr lang="en-US" baseline="0" dirty="0" smtClean="0"/>
              <a:t> later even if its not clear now what those options will be.</a:t>
            </a:r>
            <a:endParaRPr lang="en-US" dirty="0"/>
          </a:p>
          <a:p>
            <a:r>
              <a:rPr lang="en-US" dirty="0"/>
              <a:t> </a:t>
            </a:r>
          </a:p>
          <a:p>
            <a:endParaRPr lang="en-US" dirty="0"/>
          </a:p>
        </p:txBody>
      </p:sp>
      <p:sp>
        <p:nvSpPr>
          <p:cNvPr id="4" name="Slide Number Placeholder 3"/>
          <p:cNvSpPr>
            <a:spLocks noGrp="1"/>
          </p:cNvSpPr>
          <p:nvPr>
            <p:ph type="sldNum" sz="quarter" idx="10"/>
          </p:nvPr>
        </p:nvSpPr>
        <p:spPr/>
        <p:txBody>
          <a:bodyPr/>
          <a:lstStyle/>
          <a:p>
            <a:fld id="{54F46FAD-5CEC-F54C-839D-444A0CDBB517}" type="slidenum">
              <a:rPr lang="en-US" smtClean="0"/>
              <a:t>7</a:t>
            </a:fld>
            <a:endParaRPr lang="en-US"/>
          </a:p>
        </p:txBody>
      </p:sp>
    </p:spTree>
    <p:extLst>
      <p:ext uri="{BB962C8B-B14F-4D97-AF65-F5344CB8AC3E}">
        <p14:creationId xmlns:p14="http://schemas.microsoft.com/office/powerpoint/2010/main" val="22841511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8681">
              <a:defRPr/>
            </a:pPr>
            <a:r>
              <a:rPr lang="en-US" dirty="0"/>
              <a:t>What do we want from work?</a:t>
            </a:r>
          </a:p>
          <a:p>
            <a:pPr defTabSz="458681">
              <a:defRPr/>
            </a:pPr>
            <a:r>
              <a:rPr lang="en-US" dirty="0"/>
              <a:t>What do you like about your present job?</a:t>
            </a:r>
          </a:p>
          <a:p>
            <a:pPr defTabSz="458681">
              <a:defRPr/>
            </a:pPr>
            <a:r>
              <a:rPr lang="en-US" dirty="0"/>
              <a:t>What do you dislike about your present job?</a:t>
            </a:r>
          </a:p>
          <a:p>
            <a:endParaRPr lang="en-US" dirty="0" smtClean="0"/>
          </a:p>
          <a:p>
            <a:pPr defTabSz="458681">
              <a:defRPr/>
            </a:pPr>
            <a:r>
              <a:rPr lang="en-US" dirty="0"/>
              <a:t>Identifying current joys and struggles is one way to start thinking about what changes to make in your career.  We are going to look at Identify values that relate to professional development, Clarify professional motivations,  Gain new ideas to refresh their career, Create action steps.</a:t>
            </a:r>
          </a:p>
          <a:p>
            <a:endParaRPr lang="en-US" dirty="0"/>
          </a:p>
        </p:txBody>
      </p:sp>
      <p:sp>
        <p:nvSpPr>
          <p:cNvPr id="4" name="Slide Number Placeholder 3"/>
          <p:cNvSpPr>
            <a:spLocks noGrp="1"/>
          </p:cNvSpPr>
          <p:nvPr>
            <p:ph type="sldNum" sz="quarter" idx="10"/>
          </p:nvPr>
        </p:nvSpPr>
        <p:spPr/>
        <p:txBody>
          <a:bodyPr/>
          <a:lstStyle/>
          <a:p>
            <a:fld id="{54F46FAD-5CEC-F54C-839D-444A0CDBB517}" type="slidenum">
              <a:rPr lang="en-US" smtClean="0"/>
              <a:t>8</a:t>
            </a:fld>
            <a:endParaRPr lang="en-US"/>
          </a:p>
        </p:txBody>
      </p:sp>
    </p:spTree>
    <p:extLst>
      <p:ext uri="{BB962C8B-B14F-4D97-AF65-F5344CB8AC3E}">
        <p14:creationId xmlns:p14="http://schemas.microsoft.com/office/powerpoint/2010/main" val="32839586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Julie – </a:t>
            </a:r>
          </a:p>
          <a:p>
            <a:endParaRPr lang="en-US" dirty="0"/>
          </a:p>
        </p:txBody>
      </p:sp>
      <p:sp>
        <p:nvSpPr>
          <p:cNvPr id="4" name="Slide Number Placeholder 3"/>
          <p:cNvSpPr>
            <a:spLocks noGrp="1"/>
          </p:cNvSpPr>
          <p:nvPr>
            <p:ph type="sldNum" sz="quarter" idx="10"/>
          </p:nvPr>
        </p:nvSpPr>
        <p:spPr/>
        <p:txBody>
          <a:bodyPr/>
          <a:lstStyle/>
          <a:p>
            <a:fld id="{54F46FAD-5CEC-F54C-839D-444A0CDBB517}" type="slidenum">
              <a:rPr lang="en-US" smtClean="0"/>
              <a:t>9</a:t>
            </a:fld>
            <a:endParaRPr lang="en-US"/>
          </a:p>
        </p:txBody>
      </p:sp>
    </p:spTree>
    <p:extLst>
      <p:ext uri="{BB962C8B-B14F-4D97-AF65-F5344CB8AC3E}">
        <p14:creationId xmlns:p14="http://schemas.microsoft.com/office/powerpoint/2010/main" val="37676369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1">
    <p:spTree>
      <p:nvGrpSpPr>
        <p:cNvPr id="1" name=""/>
        <p:cNvGrpSpPr/>
        <p:nvPr/>
      </p:nvGrpSpPr>
      <p:grpSpPr>
        <a:xfrm>
          <a:off x="0" y="0"/>
          <a:ext cx="0" cy="0"/>
          <a:chOff x="0" y="0"/>
          <a:chExt cx="0" cy="0"/>
        </a:xfrm>
      </p:grpSpPr>
      <p:sp>
        <p:nvSpPr>
          <p:cNvPr id="2" name="Title 1"/>
          <p:cNvSpPr>
            <a:spLocks noGrp="1"/>
          </p:cNvSpPr>
          <p:nvPr>
            <p:ph type="ctrTitle"/>
          </p:nvPr>
        </p:nvSpPr>
        <p:spPr>
          <a:xfrm>
            <a:off x="365982" y="-256701"/>
            <a:ext cx="7772400" cy="1102519"/>
          </a:xfrm>
        </p:spPr>
        <p:txBody>
          <a:bodyPr anchor="b" anchorCtr="0"/>
          <a:lstStyle/>
          <a:p>
            <a:r>
              <a:rPr lang="en-US" smtClean="0"/>
              <a:t>Click to edit Master title style</a:t>
            </a:r>
            <a:endParaRPr lang="en-US" dirty="0"/>
          </a:p>
        </p:txBody>
      </p:sp>
      <p:sp>
        <p:nvSpPr>
          <p:cNvPr id="3" name="Subtitle 2"/>
          <p:cNvSpPr>
            <a:spLocks noGrp="1"/>
          </p:cNvSpPr>
          <p:nvPr>
            <p:ph type="subTitle" idx="1"/>
          </p:nvPr>
        </p:nvSpPr>
        <p:spPr>
          <a:xfrm>
            <a:off x="395864" y="845818"/>
            <a:ext cx="6400800" cy="1314450"/>
          </a:xfrm>
        </p:spPr>
        <p:txBody>
          <a:bodyPr>
            <a:noAutofit/>
          </a:bodyPr>
          <a:lstStyle>
            <a:lvl1pPr marL="0" indent="0" algn="l">
              <a:buNone/>
              <a:defRPr>
                <a:solidFill>
                  <a:srgbClr val="17375E"/>
                </a:solidFill>
              </a:defRPr>
            </a:lvl1pPr>
            <a:lvl2pPr marL="457127" indent="0" algn="ctr">
              <a:buNone/>
              <a:defRPr>
                <a:solidFill>
                  <a:schemeClr val="tx1">
                    <a:tint val="75000"/>
                  </a:schemeClr>
                </a:solidFill>
              </a:defRPr>
            </a:lvl2pPr>
            <a:lvl3pPr marL="914255" indent="0" algn="ctr">
              <a:buNone/>
              <a:defRPr>
                <a:solidFill>
                  <a:schemeClr val="tx1">
                    <a:tint val="75000"/>
                  </a:schemeClr>
                </a:solidFill>
              </a:defRPr>
            </a:lvl3pPr>
            <a:lvl4pPr marL="1371382" indent="0" algn="ctr">
              <a:buNone/>
              <a:defRPr>
                <a:solidFill>
                  <a:schemeClr val="tx1">
                    <a:tint val="75000"/>
                  </a:schemeClr>
                </a:solidFill>
              </a:defRPr>
            </a:lvl4pPr>
            <a:lvl5pPr marL="1828510" indent="0" algn="ctr">
              <a:buNone/>
              <a:defRPr>
                <a:solidFill>
                  <a:schemeClr val="tx1">
                    <a:tint val="75000"/>
                  </a:schemeClr>
                </a:solidFill>
              </a:defRPr>
            </a:lvl5pPr>
            <a:lvl6pPr marL="2285637" indent="0" algn="ctr">
              <a:buNone/>
              <a:defRPr>
                <a:solidFill>
                  <a:schemeClr val="tx1">
                    <a:tint val="75000"/>
                  </a:schemeClr>
                </a:solidFill>
              </a:defRPr>
            </a:lvl6pPr>
            <a:lvl7pPr marL="2742764" indent="0" algn="ctr">
              <a:buNone/>
              <a:defRPr>
                <a:solidFill>
                  <a:schemeClr val="tx1">
                    <a:tint val="75000"/>
                  </a:schemeClr>
                </a:solidFill>
              </a:defRPr>
            </a:lvl7pPr>
            <a:lvl8pPr marL="3199892" indent="0" algn="ctr">
              <a:buNone/>
              <a:defRPr>
                <a:solidFill>
                  <a:schemeClr val="tx1">
                    <a:tint val="75000"/>
                  </a:schemeClr>
                </a:solidFill>
              </a:defRPr>
            </a:lvl8pPr>
            <a:lvl9pPr marL="3657019" indent="0" algn="ctr">
              <a:buNone/>
              <a:defRPr>
                <a:solidFill>
                  <a:schemeClr val="tx1">
                    <a:tint val="75000"/>
                  </a:schemeClr>
                </a:solidFill>
              </a:defRPr>
            </a:lvl9pPr>
          </a:lstStyle>
          <a:p>
            <a:r>
              <a:rPr lang="en-US" smtClean="0"/>
              <a:t>Click to edit Master subtitle style</a:t>
            </a:r>
            <a:endParaRPr lang="en-US" dirty="0"/>
          </a:p>
        </p:txBody>
      </p:sp>
      <p:sp>
        <p:nvSpPr>
          <p:cNvPr id="10" name="Date Placeholder 3"/>
          <p:cNvSpPr>
            <a:spLocks noGrp="1"/>
          </p:cNvSpPr>
          <p:nvPr>
            <p:ph type="dt" sz="half" idx="10"/>
          </p:nvPr>
        </p:nvSpPr>
        <p:spPr>
          <a:xfrm>
            <a:off x="904708" y="4709160"/>
            <a:ext cx="1455998" cy="273844"/>
          </a:xfrm>
        </p:spPr>
        <p:txBody>
          <a:bodyPr/>
          <a:lstStyle>
            <a:lvl1pPr>
              <a:defRPr>
                <a:solidFill>
                  <a:schemeClr val="accent1">
                    <a:lumMod val="60000"/>
                    <a:lumOff val="40000"/>
                  </a:schemeClr>
                </a:solidFill>
              </a:defRPr>
            </a:lvl1pPr>
          </a:lstStyle>
          <a:p>
            <a:fld id="{C30AB9FE-5281-FF41-9C50-D3C8FD61AFA2}" type="datetime1">
              <a:rPr lang="en-US" smtClean="0"/>
              <a:pPr/>
              <a:t>5/6/2016</a:t>
            </a:fld>
            <a:endParaRPr lang="en-US"/>
          </a:p>
        </p:txBody>
      </p:sp>
      <p:sp>
        <p:nvSpPr>
          <p:cNvPr id="11" name="Footer Placeholder 4"/>
          <p:cNvSpPr>
            <a:spLocks noGrp="1"/>
          </p:cNvSpPr>
          <p:nvPr>
            <p:ph type="ftr" sz="quarter" idx="11"/>
          </p:nvPr>
        </p:nvSpPr>
        <p:spPr>
          <a:xfrm>
            <a:off x="2442882" y="4709160"/>
            <a:ext cx="4332941" cy="273844"/>
          </a:xfrm>
        </p:spPr>
        <p:txBody>
          <a:bodyPr/>
          <a:lstStyle>
            <a:lvl1pPr>
              <a:defRPr>
                <a:solidFill>
                  <a:schemeClr val="accent1">
                    <a:lumMod val="60000"/>
                    <a:lumOff val="40000"/>
                  </a:schemeClr>
                </a:solidFill>
              </a:defRPr>
            </a:lvl1pPr>
          </a:lstStyle>
          <a:p>
            <a:endParaRPr lang="en-US" dirty="0"/>
          </a:p>
        </p:txBody>
      </p:sp>
      <p:sp>
        <p:nvSpPr>
          <p:cNvPr id="6" name="Slide Number Placeholder 5"/>
          <p:cNvSpPr>
            <a:spLocks noGrp="1"/>
          </p:cNvSpPr>
          <p:nvPr>
            <p:ph type="sldNum" sz="quarter" idx="12"/>
          </p:nvPr>
        </p:nvSpPr>
        <p:spPr>
          <a:xfrm>
            <a:off x="449730" y="4709160"/>
            <a:ext cx="384718" cy="273844"/>
          </a:xfrm>
        </p:spPr>
        <p:txBody>
          <a:bodyPr/>
          <a:lstStyle>
            <a:lvl1pPr>
              <a:defRPr>
                <a:solidFill>
                  <a:schemeClr val="accent1">
                    <a:lumMod val="60000"/>
                    <a:lumOff val="40000"/>
                  </a:schemeClr>
                </a:solidFill>
              </a:defRPr>
            </a:lvl1pPr>
          </a:lstStyle>
          <a:p>
            <a:fld id="{2DCCEF44-1029-4C4E-ADAF-93FDE3ADB248}" type="slidenum">
              <a:rPr lang="en-US" smtClean="0"/>
              <a:pPr/>
              <a:t>‹#›</a:t>
            </a:fld>
            <a:endParaRPr lang="en-US" dirty="0"/>
          </a:p>
        </p:txBody>
      </p:sp>
    </p:spTree>
    <p:extLst>
      <p:ext uri="{BB962C8B-B14F-4D97-AF65-F5344CB8AC3E}">
        <p14:creationId xmlns:p14="http://schemas.microsoft.com/office/powerpoint/2010/main" val="7257078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2">
    <p:spTree>
      <p:nvGrpSpPr>
        <p:cNvPr id="1" name=""/>
        <p:cNvGrpSpPr/>
        <p:nvPr/>
      </p:nvGrpSpPr>
      <p:grpSpPr>
        <a:xfrm>
          <a:off x="0" y="0"/>
          <a:ext cx="0" cy="0"/>
          <a:chOff x="0" y="0"/>
          <a:chExt cx="0" cy="0"/>
        </a:xfrm>
      </p:grpSpPr>
      <p:sp>
        <p:nvSpPr>
          <p:cNvPr id="2" name="Title 1"/>
          <p:cNvSpPr>
            <a:spLocks noGrp="1"/>
          </p:cNvSpPr>
          <p:nvPr>
            <p:ph type="title"/>
          </p:nvPr>
        </p:nvSpPr>
        <p:spPr>
          <a:xfrm>
            <a:off x="365982" y="2830969"/>
            <a:ext cx="7772400" cy="1021556"/>
          </a:xfrm>
        </p:spPr>
        <p:txBody>
          <a:bodyPr anchor="b" anchorCtr="0">
            <a:noAutofit/>
          </a:bodyPr>
          <a:lstStyle>
            <a:lvl1pPr algn="l">
              <a:defRPr sz="3300" b="1" cap="all"/>
            </a:lvl1pPr>
          </a:lstStyle>
          <a:p>
            <a:r>
              <a:rPr lang="en-US" smtClean="0"/>
              <a:t>Click to edit Master title style</a:t>
            </a:r>
            <a:endParaRPr lang="en-US" dirty="0"/>
          </a:p>
        </p:txBody>
      </p:sp>
      <p:sp>
        <p:nvSpPr>
          <p:cNvPr id="7" name="Subtitle 2"/>
          <p:cNvSpPr>
            <a:spLocks noGrp="1"/>
          </p:cNvSpPr>
          <p:nvPr>
            <p:ph type="subTitle" idx="1"/>
          </p:nvPr>
        </p:nvSpPr>
        <p:spPr>
          <a:xfrm>
            <a:off x="395864" y="3827193"/>
            <a:ext cx="7772400" cy="531522"/>
          </a:xfrm>
        </p:spPr>
        <p:txBody>
          <a:bodyPr>
            <a:noAutofit/>
          </a:bodyPr>
          <a:lstStyle>
            <a:lvl1pPr marL="0" indent="0" algn="l">
              <a:buNone/>
              <a:defRPr>
                <a:solidFill>
                  <a:srgbClr val="17375E"/>
                </a:solidFill>
              </a:defRPr>
            </a:lvl1pPr>
            <a:lvl2pPr marL="457127" indent="0" algn="ctr">
              <a:buNone/>
              <a:defRPr>
                <a:solidFill>
                  <a:schemeClr val="tx1">
                    <a:tint val="75000"/>
                  </a:schemeClr>
                </a:solidFill>
              </a:defRPr>
            </a:lvl2pPr>
            <a:lvl3pPr marL="914255" indent="0" algn="ctr">
              <a:buNone/>
              <a:defRPr>
                <a:solidFill>
                  <a:schemeClr val="tx1">
                    <a:tint val="75000"/>
                  </a:schemeClr>
                </a:solidFill>
              </a:defRPr>
            </a:lvl3pPr>
            <a:lvl4pPr marL="1371382" indent="0" algn="ctr">
              <a:buNone/>
              <a:defRPr>
                <a:solidFill>
                  <a:schemeClr val="tx1">
                    <a:tint val="75000"/>
                  </a:schemeClr>
                </a:solidFill>
              </a:defRPr>
            </a:lvl4pPr>
            <a:lvl5pPr marL="1828510" indent="0" algn="ctr">
              <a:buNone/>
              <a:defRPr>
                <a:solidFill>
                  <a:schemeClr val="tx1">
                    <a:tint val="75000"/>
                  </a:schemeClr>
                </a:solidFill>
              </a:defRPr>
            </a:lvl5pPr>
            <a:lvl6pPr marL="2285637" indent="0" algn="ctr">
              <a:buNone/>
              <a:defRPr>
                <a:solidFill>
                  <a:schemeClr val="tx1">
                    <a:tint val="75000"/>
                  </a:schemeClr>
                </a:solidFill>
              </a:defRPr>
            </a:lvl6pPr>
            <a:lvl7pPr marL="2742764" indent="0" algn="ctr">
              <a:buNone/>
              <a:defRPr>
                <a:solidFill>
                  <a:schemeClr val="tx1">
                    <a:tint val="75000"/>
                  </a:schemeClr>
                </a:solidFill>
              </a:defRPr>
            </a:lvl7pPr>
            <a:lvl8pPr marL="3199892" indent="0" algn="ctr">
              <a:buNone/>
              <a:defRPr>
                <a:solidFill>
                  <a:schemeClr val="tx1">
                    <a:tint val="75000"/>
                  </a:schemeClr>
                </a:solidFill>
              </a:defRPr>
            </a:lvl8pPr>
            <a:lvl9pPr marL="3657019" indent="0" algn="ctr">
              <a:buNone/>
              <a:defRPr>
                <a:solidFill>
                  <a:schemeClr val="tx1">
                    <a:tint val="75000"/>
                  </a:schemeClr>
                </a:solidFill>
              </a:defRPr>
            </a:lvl9pPr>
          </a:lstStyle>
          <a:p>
            <a:r>
              <a:rPr lang="en-US" smtClean="0"/>
              <a:t>Click to edit Master subtitle style</a:t>
            </a:r>
            <a:endParaRPr lang="en-US" dirty="0"/>
          </a:p>
        </p:txBody>
      </p:sp>
      <p:sp>
        <p:nvSpPr>
          <p:cNvPr id="13" name="Date Placeholder 3"/>
          <p:cNvSpPr>
            <a:spLocks noGrp="1"/>
          </p:cNvSpPr>
          <p:nvPr>
            <p:ph type="dt" sz="half" idx="10"/>
          </p:nvPr>
        </p:nvSpPr>
        <p:spPr>
          <a:xfrm>
            <a:off x="904708" y="4709160"/>
            <a:ext cx="1455998" cy="273844"/>
          </a:xfrm>
        </p:spPr>
        <p:txBody>
          <a:bodyPr/>
          <a:lstStyle>
            <a:lvl1pPr>
              <a:defRPr>
                <a:solidFill>
                  <a:schemeClr val="accent1">
                    <a:lumMod val="60000"/>
                    <a:lumOff val="40000"/>
                  </a:schemeClr>
                </a:solidFill>
              </a:defRPr>
            </a:lvl1pPr>
          </a:lstStyle>
          <a:p>
            <a:fld id="{C30AB9FE-5281-FF41-9C50-D3C8FD61AFA2}" type="datetime1">
              <a:rPr lang="en-US" smtClean="0"/>
              <a:pPr/>
              <a:t>5/6/2016</a:t>
            </a:fld>
            <a:endParaRPr lang="en-US"/>
          </a:p>
        </p:txBody>
      </p:sp>
      <p:sp>
        <p:nvSpPr>
          <p:cNvPr id="14" name="Footer Placeholder 4"/>
          <p:cNvSpPr>
            <a:spLocks noGrp="1"/>
          </p:cNvSpPr>
          <p:nvPr>
            <p:ph type="ftr" sz="quarter" idx="11"/>
          </p:nvPr>
        </p:nvSpPr>
        <p:spPr>
          <a:xfrm>
            <a:off x="2442882" y="4709160"/>
            <a:ext cx="4332941" cy="273844"/>
          </a:xfrm>
        </p:spPr>
        <p:txBody>
          <a:bodyPr/>
          <a:lstStyle>
            <a:lvl1pPr>
              <a:defRPr>
                <a:solidFill>
                  <a:schemeClr val="accent1">
                    <a:lumMod val="60000"/>
                    <a:lumOff val="40000"/>
                  </a:schemeClr>
                </a:solidFill>
              </a:defRPr>
            </a:lvl1pPr>
          </a:lstStyle>
          <a:p>
            <a:endParaRPr lang="en-US" dirty="0"/>
          </a:p>
        </p:txBody>
      </p:sp>
      <p:sp>
        <p:nvSpPr>
          <p:cNvPr id="6" name="Slide Number Placeholder 5"/>
          <p:cNvSpPr>
            <a:spLocks noGrp="1"/>
          </p:cNvSpPr>
          <p:nvPr>
            <p:ph type="sldNum" sz="quarter" idx="12"/>
          </p:nvPr>
        </p:nvSpPr>
        <p:spPr>
          <a:xfrm>
            <a:off x="449730" y="4709160"/>
            <a:ext cx="384718" cy="273844"/>
          </a:xfrm>
        </p:spPr>
        <p:txBody>
          <a:bodyPr/>
          <a:lstStyle>
            <a:lvl1pPr>
              <a:defRPr>
                <a:solidFill>
                  <a:schemeClr val="accent1">
                    <a:lumMod val="60000"/>
                    <a:lumOff val="40000"/>
                  </a:schemeClr>
                </a:solidFill>
              </a:defRPr>
            </a:lvl1pPr>
          </a:lstStyle>
          <a:p>
            <a:fld id="{2DCCEF44-1029-4C4E-ADAF-93FDE3ADB248}" type="slidenum">
              <a:rPr lang="en-US" smtClean="0"/>
              <a:pPr/>
              <a:t>‹#›</a:t>
            </a:fld>
            <a:endParaRPr lang="en-US" dirty="0"/>
          </a:p>
        </p:txBody>
      </p:sp>
    </p:spTree>
    <p:extLst>
      <p:ext uri="{BB962C8B-B14F-4D97-AF65-F5344CB8AC3E}">
        <p14:creationId xmlns:p14="http://schemas.microsoft.com/office/powerpoint/2010/main" val="4120009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 2">
    <p:spTree>
      <p:nvGrpSpPr>
        <p:cNvPr id="1" name=""/>
        <p:cNvGrpSpPr/>
        <p:nvPr/>
      </p:nvGrpSpPr>
      <p:grpSpPr>
        <a:xfrm>
          <a:off x="0" y="0"/>
          <a:ext cx="0" cy="0"/>
          <a:chOff x="0" y="0"/>
          <a:chExt cx="0" cy="0"/>
        </a:xfrm>
      </p:grpSpPr>
      <p:sp>
        <p:nvSpPr>
          <p:cNvPr id="2" name="Title 1"/>
          <p:cNvSpPr>
            <a:spLocks noGrp="1"/>
          </p:cNvSpPr>
          <p:nvPr>
            <p:ph type="title"/>
          </p:nvPr>
        </p:nvSpPr>
        <p:spPr>
          <a:xfrm>
            <a:off x="365982" y="1415840"/>
            <a:ext cx="7772400" cy="1021556"/>
          </a:xfrm>
        </p:spPr>
        <p:txBody>
          <a:bodyPr anchor="b" anchorCtr="0">
            <a:noAutofit/>
          </a:bodyPr>
          <a:lstStyle>
            <a:lvl1pPr algn="l">
              <a:defRPr sz="2700" b="1" cap="all"/>
            </a:lvl1pPr>
          </a:lstStyle>
          <a:p>
            <a:r>
              <a:rPr lang="en-US" smtClean="0"/>
              <a:t>Click to edit Master title style</a:t>
            </a:r>
            <a:endParaRPr lang="en-US" dirty="0"/>
          </a:p>
        </p:txBody>
      </p:sp>
      <p:sp>
        <p:nvSpPr>
          <p:cNvPr id="7" name="Subtitle 2"/>
          <p:cNvSpPr>
            <a:spLocks noGrp="1"/>
          </p:cNvSpPr>
          <p:nvPr>
            <p:ph type="subTitle" idx="1"/>
          </p:nvPr>
        </p:nvSpPr>
        <p:spPr>
          <a:xfrm>
            <a:off x="365982" y="2412064"/>
            <a:ext cx="7772400" cy="531522"/>
          </a:xfrm>
        </p:spPr>
        <p:txBody>
          <a:bodyPr>
            <a:noAutofit/>
          </a:bodyPr>
          <a:lstStyle>
            <a:lvl1pPr marL="0" indent="0" algn="l">
              <a:buNone/>
              <a:defRPr>
                <a:solidFill>
                  <a:srgbClr val="17375E"/>
                </a:solidFill>
              </a:defRPr>
            </a:lvl1pPr>
            <a:lvl2pPr marL="457127" indent="0" algn="ctr">
              <a:buNone/>
              <a:defRPr>
                <a:solidFill>
                  <a:schemeClr val="tx1">
                    <a:tint val="75000"/>
                  </a:schemeClr>
                </a:solidFill>
              </a:defRPr>
            </a:lvl2pPr>
            <a:lvl3pPr marL="914255" indent="0" algn="ctr">
              <a:buNone/>
              <a:defRPr>
                <a:solidFill>
                  <a:schemeClr val="tx1">
                    <a:tint val="75000"/>
                  </a:schemeClr>
                </a:solidFill>
              </a:defRPr>
            </a:lvl3pPr>
            <a:lvl4pPr marL="1371382" indent="0" algn="ctr">
              <a:buNone/>
              <a:defRPr>
                <a:solidFill>
                  <a:schemeClr val="tx1">
                    <a:tint val="75000"/>
                  </a:schemeClr>
                </a:solidFill>
              </a:defRPr>
            </a:lvl4pPr>
            <a:lvl5pPr marL="1828510" indent="0" algn="ctr">
              <a:buNone/>
              <a:defRPr>
                <a:solidFill>
                  <a:schemeClr val="tx1">
                    <a:tint val="75000"/>
                  </a:schemeClr>
                </a:solidFill>
              </a:defRPr>
            </a:lvl5pPr>
            <a:lvl6pPr marL="2285637" indent="0" algn="ctr">
              <a:buNone/>
              <a:defRPr>
                <a:solidFill>
                  <a:schemeClr val="tx1">
                    <a:tint val="75000"/>
                  </a:schemeClr>
                </a:solidFill>
              </a:defRPr>
            </a:lvl6pPr>
            <a:lvl7pPr marL="2742764" indent="0" algn="ctr">
              <a:buNone/>
              <a:defRPr>
                <a:solidFill>
                  <a:schemeClr val="tx1">
                    <a:tint val="75000"/>
                  </a:schemeClr>
                </a:solidFill>
              </a:defRPr>
            </a:lvl7pPr>
            <a:lvl8pPr marL="3199892" indent="0" algn="ctr">
              <a:buNone/>
              <a:defRPr>
                <a:solidFill>
                  <a:schemeClr val="tx1">
                    <a:tint val="75000"/>
                  </a:schemeClr>
                </a:solidFill>
              </a:defRPr>
            </a:lvl8pPr>
            <a:lvl9pPr marL="3657019" indent="0" algn="ctr">
              <a:buNone/>
              <a:defRPr>
                <a:solidFill>
                  <a:schemeClr val="tx1">
                    <a:tint val="75000"/>
                  </a:schemeClr>
                </a:solidFill>
              </a:defRPr>
            </a:lvl9pPr>
          </a:lstStyle>
          <a:p>
            <a:r>
              <a:rPr lang="en-US" smtClean="0"/>
              <a:t>Click to edit Master subtitle style</a:t>
            </a:r>
            <a:endParaRPr lang="en-US" dirty="0"/>
          </a:p>
        </p:txBody>
      </p:sp>
      <p:sp>
        <p:nvSpPr>
          <p:cNvPr id="13" name="Date Placeholder 3"/>
          <p:cNvSpPr>
            <a:spLocks noGrp="1"/>
          </p:cNvSpPr>
          <p:nvPr>
            <p:ph type="dt" sz="half" idx="10"/>
          </p:nvPr>
        </p:nvSpPr>
        <p:spPr>
          <a:xfrm>
            <a:off x="904708" y="4709160"/>
            <a:ext cx="1455998" cy="273844"/>
          </a:xfrm>
        </p:spPr>
        <p:txBody>
          <a:bodyPr/>
          <a:lstStyle>
            <a:lvl1pPr>
              <a:defRPr>
                <a:solidFill>
                  <a:schemeClr val="accent1">
                    <a:lumMod val="60000"/>
                    <a:lumOff val="40000"/>
                  </a:schemeClr>
                </a:solidFill>
              </a:defRPr>
            </a:lvl1pPr>
          </a:lstStyle>
          <a:p>
            <a:fld id="{C30AB9FE-5281-FF41-9C50-D3C8FD61AFA2}" type="datetime1">
              <a:rPr lang="en-US" smtClean="0"/>
              <a:pPr/>
              <a:t>5/6/2016</a:t>
            </a:fld>
            <a:endParaRPr lang="en-US"/>
          </a:p>
        </p:txBody>
      </p:sp>
      <p:sp>
        <p:nvSpPr>
          <p:cNvPr id="14" name="Footer Placeholder 4"/>
          <p:cNvSpPr>
            <a:spLocks noGrp="1"/>
          </p:cNvSpPr>
          <p:nvPr>
            <p:ph type="ftr" sz="quarter" idx="11"/>
          </p:nvPr>
        </p:nvSpPr>
        <p:spPr>
          <a:xfrm>
            <a:off x="2442882" y="4709160"/>
            <a:ext cx="4332941" cy="273844"/>
          </a:xfrm>
        </p:spPr>
        <p:txBody>
          <a:bodyPr/>
          <a:lstStyle>
            <a:lvl1pPr>
              <a:defRPr>
                <a:solidFill>
                  <a:schemeClr val="accent1">
                    <a:lumMod val="60000"/>
                    <a:lumOff val="40000"/>
                  </a:schemeClr>
                </a:solidFill>
              </a:defRPr>
            </a:lvl1pPr>
          </a:lstStyle>
          <a:p>
            <a:endParaRPr lang="en-US" dirty="0"/>
          </a:p>
        </p:txBody>
      </p:sp>
      <p:sp>
        <p:nvSpPr>
          <p:cNvPr id="6" name="Slide Number Placeholder 5"/>
          <p:cNvSpPr>
            <a:spLocks noGrp="1"/>
          </p:cNvSpPr>
          <p:nvPr>
            <p:ph type="sldNum" sz="quarter" idx="12"/>
          </p:nvPr>
        </p:nvSpPr>
        <p:spPr>
          <a:xfrm>
            <a:off x="449730" y="4709160"/>
            <a:ext cx="384718" cy="273844"/>
          </a:xfrm>
        </p:spPr>
        <p:txBody>
          <a:bodyPr/>
          <a:lstStyle>
            <a:lvl1pPr>
              <a:defRPr>
                <a:solidFill>
                  <a:schemeClr val="accent1">
                    <a:lumMod val="60000"/>
                    <a:lumOff val="40000"/>
                  </a:schemeClr>
                </a:solidFill>
              </a:defRPr>
            </a:lvl1pPr>
          </a:lstStyle>
          <a:p>
            <a:fld id="{2DCCEF44-1029-4C4E-ADAF-93FDE3ADB248}" type="slidenum">
              <a:rPr lang="en-US" smtClean="0"/>
              <a:pPr/>
              <a:t>‹#›</a:t>
            </a:fld>
            <a:endParaRPr lang="en-US" dirty="0"/>
          </a:p>
        </p:txBody>
      </p:sp>
    </p:spTree>
    <p:extLst>
      <p:ext uri="{BB962C8B-B14F-4D97-AF65-F5344CB8AC3E}">
        <p14:creationId xmlns:p14="http://schemas.microsoft.com/office/powerpoint/2010/main" val="27365135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MAX">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904708" y="4709160"/>
            <a:ext cx="1455998" cy="273844"/>
          </a:xfrm>
        </p:spPr>
        <p:txBody>
          <a:bodyPr/>
          <a:lstStyle>
            <a:lvl1pPr>
              <a:defRPr>
                <a:solidFill>
                  <a:schemeClr val="accent1">
                    <a:lumMod val="60000"/>
                    <a:lumOff val="40000"/>
                  </a:schemeClr>
                </a:solidFill>
              </a:defRPr>
            </a:lvl1pPr>
          </a:lstStyle>
          <a:p>
            <a:fld id="{C30AB9FE-5281-FF41-9C50-D3C8FD61AFA2}" type="datetime1">
              <a:rPr lang="en-US" smtClean="0"/>
              <a:pPr/>
              <a:t>5/6/2016</a:t>
            </a:fld>
            <a:endParaRPr lang="en-US"/>
          </a:p>
        </p:txBody>
      </p:sp>
      <p:sp>
        <p:nvSpPr>
          <p:cNvPr id="5" name="Footer Placeholder 4"/>
          <p:cNvSpPr>
            <a:spLocks noGrp="1"/>
          </p:cNvSpPr>
          <p:nvPr>
            <p:ph type="ftr" sz="quarter" idx="11"/>
          </p:nvPr>
        </p:nvSpPr>
        <p:spPr>
          <a:xfrm>
            <a:off x="2442882" y="4709160"/>
            <a:ext cx="4332941" cy="273844"/>
          </a:xfrm>
        </p:spPr>
        <p:txBody>
          <a:bodyPr/>
          <a:lstStyle>
            <a:lvl1pPr>
              <a:defRPr>
                <a:solidFill>
                  <a:schemeClr val="accent1">
                    <a:lumMod val="60000"/>
                    <a:lumOff val="40000"/>
                  </a:schemeClr>
                </a:solidFill>
              </a:defRPr>
            </a:lvl1pPr>
          </a:lstStyle>
          <a:p>
            <a:endParaRPr lang="en-US" dirty="0"/>
          </a:p>
        </p:txBody>
      </p:sp>
      <p:sp>
        <p:nvSpPr>
          <p:cNvPr id="6" name="Slide Number Placeholder 5"/>
          <p:cNvSpPr>
            <a:spLocks noGrp="1"/>
          </p:cNvSpPr>
          <p:nvPr>
            <p:ph type="sldNum" sz="quarter" idx="12"/>
          </p:nvPr>
        </p:nvSpPr>
        <p:spPr>
          <a:xfrm>
            <a:off x="449730" y="4709160"/>
            <a:ext cx="384718" cy="273844"/>
          </a:xfrm>
        </p:spPr>
        <p:txBody>
          <a:bodyPr/>
          <a:lstStyle>
            <a:lvl1pPr>
              <a:defRPr>
                <a:solidFill>
                  <a:schemeClr val="accent1">
                    <a:lumMod val="60000"/>
                    <a:lumOff val="40000"/>
                  </a:schemeClr>
                </a:solidFill>
              </a:defRPr>
            </a:lvl1pPr>
          </a:lstStyle>
          <a:p>
            <a:fld id="{2DCCEF44-1029-4C4E-ADAF-93FDE3ADB248}" type="slidenum">
              <a:rPr lang="en-US" smtClean="0"/>
              <a:pPr/>
              <a:t>‹#›</a:t>
            </a:fld>
            <a:endParaRPr lang="en-US" dirty="0"/>
          </a:p>
        </p:txBody>
      </p:sp>
      <p:sp>
        <p:nvSpPr>
          <p:cNvPr id="10" name="Title 9"/>
          <p:cNvSpPr>
            <a:spLocks noGrp="1"/>
          </p:cNvSpPr>
          <p:nvPr>
            <p:ph type="title"/>
          </p:nvPr>
        </p:nvSpPr>
        <p:spPr>
          <a:xfrm>
            <a:off x="164984" y="46305"/>
            <a:ext cx="8781802" cy="857251"/>
          </a:xfrm>
        </p:spPr>
        <p:txBody>
          <a:bodyPr/>
          <a:lstStyle/>
          <a:p>
            <a:r>
              <a:rPr lang="en-US" smtClean="0"/>
              <a:t>Click to edit Master title style</a:t>
            </a:r>
            <a:endParaRPr lang="en-US" dirty="0"/>
          </a:p>
        </p:txBody>
      </p:sp>
      <p:sp>
        <p:nvSpPr>
          <p:cNvPr id="15" name="Content Placeholder 14"/>
          <p:cNvSpPr>
            <a:spLocks noGrp="1"/>
          </p:cNvSpPr>
          <p:nvPr>
            <p:ph sz="quarter" idx="13"/>
          </p:nvPr>
        </p:nvSpPr>
        <p:spPr>
          <a:xfrm>
            <a:off x="176180" y="923220"/>
            <a:ext cx="8770605" cy="2912451"/>
          </a:xfrm>
        </p:spPr>
        <p:txBody>
          <a:bodyPr>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561221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STD">
    <p:spTree>
      <p:nvGrpSpPr>
        <p:cNvPr id="1" name=""/>
        <p:cNvGrpSpPr/>
        <p:nvPr/>
      </p:nvGrpSpPr>
      <p:grpSpPr>
        <a:xfrm>
          <a:off x="0" y="0"/>
          <a:ext cx="0" cy="0"/>
          <a:chOff x="0" y="0"/>
          <a:chExt cx="0" cy="0"/>
        </a:xfrm>
      </p:grpSpPr>
      <p:sp>
        <p:nvSpPr>
          <p:cNvPr id="10" name="Title 9"/>
          <p:cNvSpPr>
            <a:spLocks noGrp="1"/>
          </p:cNvSpPr>
          <p:nvPr>
            <p:ph type="title"/>
          </p:nvPr>
        </p:nvSpPr>
        <p:spPr>
          <a:xfrm>
            <a:off x="376624" y="181027"/>
            <a:ext cx="8229600" cy="857251"/>
          </a:xfrm>
        </p:spPr>
        <p:txBody>
          <a:bodyPr/>
          <a:lstStyle/>
          <a:p>
            <a:r>
              <a:rPr lang="en-US" smtClean="0"/>
              <a:t>Click to edit Master title style</a:t>
            </a:r>
            <a:endParaRPr lang="en-US" dirty="0"/>
          </a:p>
        </p:txBody>
      </p:sp>
      <p:sp>
        <p:nvSpPr>
          <p:cNvPr id="15" name="Content Placeholder 14"/>
          <p:cNvSpPr>
            <a:spLocks noGrp="1"/>
          </p:cNvSpPr>
          <p:nvPr>
            <p:ph sz="quarter" idx="13"/>
          </p:nvPr>
        </p:nvSpPr>
        <p:spPr>
          <a:xfrm>
            <a:off x="387821" y="1057942"/>
            <a:ext cx="8218403" cy="2912451"/>
          </a:xfrm>
        </p:spPr>
        <p:txBody>
          <a:bodyPr>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904708" y="4709160"/>
            <a:ext cx="1455998" cy="273844"/>
          </a:xfrm>
        </p:spPr>
        <p:txBody>
          <a:bodyPr/>
          <a:lstStyle>
            <a:lvl1pPr>
              <a:defRPr>
                <a:solidFill>
                  <a:schemeClr val="accent1">
                    <a:lumMod val="60000"/>
                    <a:lumOff val="40000"/>
                  </a:schemeClr>
                </a:solidFill>
              </a:defRPr>
            </a:lvl1pPr>
          </a:lstStyle>
          <a:p>
            <a:fld id="{C30AB9FE-5281-FF41-9C50-D3C8FD61AFA2}" type="datetime1">
              <a:rPr lang="en-US" smtClean="0"/>
              <a:pPr/>
              <a:t>5/6/2016</a:t>
            </a:fld>
            <a:endParaRPr lang="en-US"/>
          </a:p>
        </p:txBody>
      </p:sp>
      <p:sp>
        <p:nvSpPr>
          <p:cNvPr id="5" name="Footer Placeholder 4"/>
          <p:cNvSpPr>
            <a:spLocks noGrp="1"/>
          </p:cNvSpPr>
          <p:nvPr>
            <p:ph type="ftr" sz="quarter" idx="11"/>
          </p:nvPr>
        </p:nvSpPr>
        <p:spPr>
          <a:xfrm>
            <a:off x="2442882" y="4709160"/>
            <a:ext cx="4332941" cy="273844"/>
          </a:xfrm>
        </p:spPr>
        <p:txBody>
          <a:bodyPr/>
          <a:lstStyle>
            <a:lvl1pPr>
              <a:defRPr>
                <a:solidFill>
                  <a:schemeClr val="accent1">
                    <a:lumMod val="60000"/>
                    <a:lumOff val="40000"/>
                  </a:schemeClr>
                </a:solidFill>
              </a:defRPr>
            </a:lvl1pPr>
          </a:lstStyle>
          <a:p>
            <a:endParaRPr lang="en-US" dirty="0"/>
          </a:p>
        </p:txBody>
      </p:sp>
      <p:sp>
        <p:nvSpPr>
          <p:cNvPr id="6" name="Slide Number Placeholder 5"/>
          <p:cNvSpPr>
            <a:spLocks noGrp="1"/>
          </p:cNvSpPr>
          <p:nvPr>
            <p:ph type="sldNum" sz="quarter" idx="12"/>
          </p:nvPr>
        </p:nvSpPr>
        <p:spPr>
          <a:xfrm>
            <a:off x="449730" y="4709160"/>
            <a:ext cx="384718" cy="273844"/>
          </a:xfrm>
        </p:spPr>
        <p:txBody>
          <a:bodyPr/>
          <a:lstStyle>
            <a:lvl1pPr>
              <a:defRPr>
                <a:solidFill>
                  <a:schemeClr val="accent1">
                    <a:lumMod val="60000"/>
                    <a:lumOff val="40000"/>
                  </a:schemeClr>
                </a:solidFill>
              </a:defRPr>
            </a:lvl1pPr>
          </a:lstStyle>
          <a:p>
            <a:fld id="{2DCCEF44-1029-4C4E-ADAF-93FDE3ADB248}" type="slidenum">
              <a:rPr lang="en-US" smtClean="0"/>
              <a:pPr/>
              <a:t>‹#›</a:t>
            </a:fld>
            <a:endParaRPr lang="en-US" dirty="0"/>
          </a:p>
        </p:txBody>
      </p:sp>
    </p:spTree>
    <p:extLst>
      <p:ext uri="{BB962C8B-B14F-4D97-AF65-F5344CB8AC3E}">
        <p14:creationId xmlns:p14="http://schemas.microsoft.com/office/powerpoint/2010/main" val="338408128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129" y="4547160"/>
            <a:ext cx="9150863" cy="605077"/>
          </a:xfrm>
          <a:prstGeom prst="rect">
            <a:avLst/>
          </a:prstGeom>
        </p:spPr>
      </p:pic>
      <p:sp>
        <p:nvSpPr>
          <p:cNvPr id="2" name="Title Placeholder 1"/>
          <p:cNvSpPr>
            <a:spLocks noGrp="1"/>
          </p:cNvSpPr>
          <p:nvPr>
            <p:ph type="title"/>
          </p:nvPr>
        </p:nvSpPr>
        <p:spPr>
          <a:xfrm>
            <a:off x="457200" y="205979"/>
            <a:ext cx="8229600" cy="857251"/>
          </a:xfrm>
          <a:prstGeom prst="rect">
            <a:avLst/>
          </a:prstGeom>
        </p:spPr>
        <p:txBody>
          <a:bodyPr vert="horz" lIns="91426" tIns="45713" rIns="91426" bIns="45713"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200152"/>
            <a:ext cx="8229600" cy="3215985"/>
          </a:xfrm>
          <a:prstGeom prst="rect">
            <a:avLst/>
          </a:prstGeom>
        </p:spPr>
        <p:txBody>
          <a:bodyPr vert="horz" lIns="91426" tIns="45713" rIns="91426" bIns="45713"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22532" y="4706303"/>
            <a:ext cx="1455998" cy="273844"/>
          </a:xfrm>
          <a:prstGeom prst="rect">
            <a:avLst/>
          </a:prstGeom>
        </p:spPr>
        <p:txBody>
          <a:bodyPr vert="horz" lIns="91426" tIns="45713" rIns="91426" bIns="45713" rtlCol="0" anchor="ctr"/>
          <a:lstStyle>
            <a:lvl1pPr algn="l">
              <a:defRPr sz="1200" b="0">
                <a:solidFill>
                  <a:srgbClr val="FFFFFF"/>
                </a:solidFill>
              </a:defRPr>
            </a:lvl1pPr>
          </a:lstStyle>
          <a:p>
            <a:fld id="{49DEF4FF-8648-D24E-9A11-C52487DF1E7F}" type="datetime1">
              <a:rPr lang="en-US" smtClean="0"/>
              <a:pPr/>
              <a:t>5/6/2016</a:t>
            </a:fld>
            <a:endParaRPr lang="en-US" dirty="0"/>
          </a:p>
        </p:txBody>
      </p:sp>
      <p:sp>
        <p:nvSpPr>
          <p:cNvPr id="5" name="Footer Placeholder 4"/>
          <p:cNvSpPr>
            <a:spLocks noGrp="1"/>
          </p:cNvSpPr>
          <p:nvPr>
            <p:ph type="ftr" sz="quarter" idx="3"/>
          </p:nvPr>
        </p:nvSpPr>
        <p:spPr>
          <a:xfrm>
            <a:off x="2368177" y="4706303"/>
            <a:ext cx="4407647" cy="273844"/>
          </a:xfrm>
          <a:prstGeom prst="rect">
            <a:avLst/>
          </a:prstGeom>
        </p:spPr>
        <p:txBody>
          <a:bodyPr vert="horz" lIns="91426" tIns="45713" rIns="91426" bIns="45713" rtlCol="0" anchor="ctr"/>
          <a:lstStyle>
            <a:lvl1pPr algn="ctr">
              <a:defRPr sz="1200">
                <a:solidFill>
                  <a:srgbClr val="FFFFFF"/>
                </a:solidFill>
              </a:defRPr>
            </a:lvl1pPr>
          </a:lstStyle>
          <a:p>
            <a:endParaRPr lang="en-US" dirty="0"/>
          </a:p>
        </p:txBody>
      </p:sp>
      <p:sp>
        <p:nvSpPr>
          <p:cNvPr id="6" name="Slide Number Placeholder 5"/>
          <p:cNvSpPr>
            <a:spLocks noGrp="1"/>
          </p:cNvSpPr>
          <p:nvPr>
            <p:ph type="sldNum" sz="quarter" idx="4"/>
          </p:nvPr>
        </p:nvSpPr>
        <p:spPr>
          <a:xfrm>
            <a:off x="367553" y="4706303"/>
            <a:ext cx="384718" cy="273844"/>
          </a:xfrm>
          <a:prstGeom prst="rect">
            <a:avLst/>
          </a:prstGeom>
        </p:spPr>
        <p:txBody>
          <a:bodyPr vert="horz" lIns="91426" tIns="45713" rIns="91426" bIns="45713" rtlCol="0" anchor="ctr"/>
          <a:lstStyle>
            <a:lvl1pPr algn="r">
              <a:defRPr sz="1200" b="1">
                <a:solidFill>
                  <a:schemeClr val="bg1"/>
                </a:solidFill>
              </a:defRPr>
            </a:lvl1pPr>
          </a:lstStyle>
          <a:p>
            <a:fld id="{2DCCEF44-1029-4C4E-ADAF-93FDE3ADB248}" type="slidenum">
              <a:rPr lang="en-US" smtClean="0"/>
              <a:pPr/>
              <a:t>‹#›</a:t>
            </a:fld>
            <a:endParaRPr lang="en-US" dirty="0"/>
          </a:p>
        </p:txBody>
      </p:sp>
    </p:spTree>
    <p:extLst>
      <p:ext uri="{BB962C8B-B14F-4D97-AF65-F5344CB8AC3E}">
        <p14:creationId xmlns:p14="http://schemas.microsoft.com/office/powerpoint/2010/main" val="25124938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3" r:id="rId3"/>
    <p:sldLayoutId id="2147483663" r:id="rId4"/>
    <p:sldLayoutId id="2147483674" r:id="rId5"/>
  </p:sldLayoutIdLst>
  <p:hf hdr="0" ftr="0"/>
  <p:txStyles>
    <p:titleStyle>
      <a:lvl1pPr algn="l" defTabSz="457127" rtl="0" eaLnBrk="1" latinLnBrk="0" hangingPunct="1">
        <a:spcBef>
          <a:spcPct val="0"/>
        </a:spcBef>
        <a:buNone/>
        <a:defRPr sz="2800" kern="1200">
          <a:solidFill>
            <a:schemeClr val="tx2">
              <a:lumMod val="75000"/>
            </a:schemeClr>
          </a:solidFill>
          <a:latin typeface="Helvetica Neue"/>
          <a:ea typeface="+mj-ea"/>
          <a:cs typeface="Helvetica Neue"/>
        </a:defRPr>
      </a:lvl1pPr>
    </p:titleStyle>
    <p:bodyStyle>
      <a:lvl1pPr marL="0" indent="0" algn="l" defTabSz="457127" rtl="0" eaLnBrk="1" latinLnBrk="0" hangingPunct="1">
        <a:spcBef>
          <a:spcPct val="20000"/>
        </a:spcBef>
        <a:buFont typeface="Arial"/>
        <a:buNone/>
        <a:defRPr sz="2000" kern="1200">
          <a:solidFill>
            <a:schemeClr val="tx2">
              <a:lumMod val="75000"/>
            </a:schemeClr>
          </a:solidFill>
          <a:latin typeface="Helvetica Neue"/>
          <a:ea typeface="+mn-ea"/>
          <a:cs typeface="Helvetica Neue"/>
        </a:defRPr>
      </a:lvl1pPr>
      <a:lvl2pPr marL="742832" indent="-285704" algn="l" defTabSz="457127" rtl="0" eaLnBrk="1" latinLnBrk="0" hangingPunct="1">
        <a:spcBef>
          <a:spcPct val="20000"/>
        </a:spcBef>
        <a:buFont typeface="Arial"/>
        <a:buChar char="•"/>
        <a:defRPr sz="2000" kern="1200">
          <a:solidFill>
            <a:schemeClr val="tx2">
              <a:lumMod val="75000"/>
            </a:schemeClr>
          </a:solidFill>
          <a:latin typeface="Helvetica Neue"/>
          <a:ea typeface="+mn-ea"/>
          <a:cs typeface="Helvetica Neue"/>
        </a:defRPr>
      </a:lvl2pPr>
      <a:lvl3pPr marL="1142819" indent="-228564" algn="l" defTabSz="457127" rtl="0" eaLnBrk="1" latinLnBrk="0" hangingPunct="1">
        <a:spcBef>
          <a:spcPct val="20000"/>
        </a:spcBef>
        <a:buFont typeface="Arial"/>
        <a:buChar char="•"/>
        <a:defRPr sz="1800" kern="1200">
          <a:solidFill>
            <a:schemeClr val="tx2">
              <a:lumMod val="75000"/>
            </a:schemeClr>
          </a:solidFill>
          <a:latin typeface="Helvetica Neue"/>
          <a:ea typeface="+mn-ea"/>
          <a:cs typeface="Helvetica Neue"/>
        </a:defRPr>
      </a:lvl3pPr>
      <a:lvl4pPr marL="1599946" indent="-228564" algn="l" defTabSz="457127" rtl="0" eaLnBrk="1" latinLnBrk="0" hangingPunct="1">
        <a:spcBef>
          <a:spcPct val="20000"/>
        </a:spcBef>
        <a:buFont typeface="Arial"/>
        <a:buChar char="•"/>
        <a:defRPr sz="1600" kern="1200">
          <a:solidFill>
            <a:schemeClr val="tx2">
              <a:lumMod val="75000"/>
            </a:schemeClr>
          </a:solidFill>
          <a:latin typeface="Helvetica Neue"/>
          <a:ea typeface="+mn-ea"/>
          <a:cs typeface="Helvetica Neue"/>
        </a:defRPr>
      </a:lvl4pPr>
      <a:lvl5pPr marL="2147407" indent="-318897" algn="l" defTabSz="457127" rtl="0" eaLnBrk="1" latinLnBrk="0" hangingPunct="1">
        <a:spcBef>
          <a:spcPct val="20000"/>
        </a:spcBef>
        <a:buFont typeface="Arial"/>
        <a:buChar char="•"/>
        <a:defRPr sz="1300" kern="1200">
          <a:solidFill>
            <a:schemeClr val="tx2">
              <a:lumMod val="75000"/>
            </a:schemeClr>
          </a:solidFill>
          <a:latin typeface="Helvetica Neue"/>
          <a:ea typeface="+mn-ea"/>
          <a:cs typeface="Helvetica Neue"/>
        </a:defRPr>
      </a:lvl5pPr>
      <a:lvl6pPr marL="2514201" indent="-228564" algn="l" defTabSz="457127" rtl="0" eaLnBrk="1" latinLnBrk="0" hangingPunct="1">
        <a:spcBef>
          <a:spcPct val="20000"/>
        </a:spcBef>
        <a:buFont typeface="Arial"/>
        <a:buChar char="•"/>
        <a:defRPr sz="2000" kern="1200">
          <a:solidFill>
            <a:schemeClr val="tx1"/>
          </a:solidFill>
          <a:latin typeface="+mn-lt"/>
          <a:ea typeface="+mn-ea"/>
          <a:cs typeface="+mn-cs"/>
        </a:defRPr>
      </a:lvl6pPr>
      <a:lvl7pPr marL="2971328" indent="-228564" algn="l" defTabSz="457127" rtl="0" eaLnBrk="1" latinLnBrk="0" hangingPunct="1">
        <a:spcBef>
          <a:spcPct val="20000"/>
        </a:spcBef>
        <a:buFont typeface="Arial"/>
        <a:buChar char="•"/>
        <a:defRPr sz="2000" kern="1200">
          <a:solidFill>
            <a:schemeClr val="tx1"/>
          </a:solidFill>
          <a:latin typeface="+mn-lt"/>
          <a:ea typeface="+mn-ea"/>
          <a:cs typeface="+mn-cs"/>
        </a:defRPr>
      </a:lvl7pPr>
      <a:lvl8pPr marL="3428455" indent="-228564" algn="l" defTabSz="457127" rtl="0" eaLnBrk="1" latinLnBrk="0" hangingPunct="1">
        <a:spcBef>
          <a:spcPct val="20000"/>
        </a:spcBef>
        <a:buFont typeface="Arial"/>
        <a:buChar char="•"/>
        <a:defRPr sz="2000" kern="1200">
          <a:solidFill>
            <a:schemeClr val="tx1"/>
          </a:solidFill>
          <a:latin typeface="+mn-lt"/>
          <a:ea typeface="+mn-ea"/>
          <a:cs typeface="+mn-cs"/>
        </a:defRPr>
      </a:lvl8pPr>
      <a:lvl9pPr marL="3885583" indent="-228564" algn="l" defTabSz="457127"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5" algn="l" defTabSz="457127" rtl="0" eaLnBrk="1" latinLnBrk="0" hangingPunct="1">
        <a:defRPr sz="1800" kern="1200">
          <a:solidFill>
            <a:schemeClr val="tx1"/>
          </a:solidFill>
          <a:latin typeface="+mn-lt"/>
          <a:ea typeface="+mn-ea"/>
          <a:cs typeface="+mn-cs"/>
        </a:defRPr>
      </a:lvl3pPr>
      <a:lvl4pPr marL="1371382" algn="l" defTabSz="457127" rtl="0" eaLnBrk="1" latinLnBrk="0" hangingPunct="1">
        <a:defRPr sz="1800" kern="1200">
          <a:solidFill>
            <a:schemeClr val="tx1"/>
          </a:solidFill>
          <a:latin typeface="+mn-lt"/>
          <a:ea typeface="+mn-ea"/>
          <a:cs typeface="+mn-cs"/>
        </a:defRPr>
      </a:lvl4pPr>
      <a:lvl5pPr marL="1828510" algn="l" defTabSz="457127" rtl="0" eaLnBrk="1" latinLnBrk="0" hangingPunct="1">
        <a:defRPr sz="1800" kern="1200">
          <a:solidFill>
            <a:schemeClr val="tx1"/>
          </a:solidFill>
          <a:latin typeface="+mn-lt"/>
          <a:ea typeface="+mn-ea"/>
          <a:cs typeface="+mn-cs"/>
        </a:defRPr>
      </a:lvl5pPr>
      <a:lvl6pPr marL="2285637" algn="l" defTabSz="457127" rtl="0" eaLnBrk="1" latinLnBrk="0" hangingPunct="1">
        <a:defRPr sz="1800" kern="1200">
          <a:solidFill>
            <a:schemeClr val="tx1"/>
          </a:solidFill>
          <a:latin typeface="+mn-lt"/>
          <a:ea typeface="+mn-ea"/>
          <a:cs typeface="+mn-cs"/>
        </a:defRPr>
      </a:lvl6pPr>
      <a:lvl7pPr marL="2742764" algn="l" defTabSz="457127" rtl="0" eaLnBrk="1" latinLnBrk="0" hangingPunct="1">
        <a:defRPr sz="1800" kern="1200">
          <a:solidFill>
            <a:schemeClr val="tx1"/>
          </a:solidFill>
          <a:latin typeface="+mn-lt"/>
          <a:ea typeface="+mn-ea"/>
          <a:cs typeface="+mn-cs"/>
        </a:defRPr>
      </a:lvl7pPr>
      <a:lvl8pPr marL="3199892" algn="l" defTabSz="457127" rtl="0" eaLnBrk="1" latinLnBrk="0" hangingPunct="1">
        <a:defRPr sz="1800" kern="1200">
          <a:solidFill>
            <a:schemeClr val="tx1"/>
          </a:solidFill>
          <a:latin typeface="+mn-lt"/>
          <a:ea typeface="+mn-ea"/>
          <a:cs typeface="+mn-cs"/>
        </a:defRPr>
      </a:lvl8pPr>
      <a:lvl9pPr marL="3657019" algn="l" defTabSz="45712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0.gif"/></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1.gif"/></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29.jpg"/></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p:cNvSpPr>
            <a:spLocks noGrp="1"/>
          </p:cNvSpPr>
          <p:nvPr>
            <p:ph type="subTitle" idx="1"/>
          </p:nvPr>
        </p:nvSpPr>
        <p:spPr>
          <a:xfrm>
            <a:off x="395864" y="931445"/>
            <a:ext cx="8366588" cy="3493227"/>
          </a:xfrm>
        </p:spPr>
        <p:txBody>
          <a:bodyPr/>
          <a:lstStyle/>
          <a:p>
            <a:pPr algn="ctr"/>
            <a:r>
              <a:rPr lang="en-US" sz="3600" dirty="0">
                <a:solidFill>
                  <a:srgbClr val="C99700"/>
                </a:solidFill>
                <a:latin typeface="Corbel" panose="020B0503020204020204" pitchFamily="34" charset="0"/>
                <a:ea typeface="+mj-ea"/>
                <a:cs typeface="+mj-cs"/>
              </a:rPr>
              <a:t>Professional Refresh: You and Your </a:t>
            </a:r>
            <a:r>
              <a:rPr lang="en-US" sz="3600" dirty="0" smtClean="0">
                <a:solidFill>
                  <a:srgbClr val="C99700"/>
                </a:solidFill>
                <a:latin typeface="Corbel" panose="020B0503020204020204" pitchFamily="34" charset="0"/>
                <a:ea typeface="+mj-ea"/>
                <a:cs typeface="+mj-cs"/>
              </a:rPr>
              <a:t>Career</a:t>
            </a:r>
            <a:endParaRPr lang="en-US" sz="3600" dirty="0">
              <a:solidFill>
                <a:srgbClr val="C99700"/>
              </a:solidFill>
              <a:latin typeface="Corbel" panose="020B0503020204020204" pitchFamily="34" charset="0"/>
              <a:ea typeface="+mj-ea"/>
              <a:cs typeface="+mj-cs"/>
            </a:endParaRPr>
          </a:p>
          <a:p>
            <a:pPr algn="ctr"/>
            <a:endParaRPr lang="en-US" sz="2400" dirty="0" smtClean="0">
              <a:solidFill>
                <a:srgbClr val="C99700"/>
              </a:solidFill>
              <a:latin typeface="Corbel" panose="020B0503020204020204" pitchFamily="34" charset="0"/>
              <a:ea typeface="+mj-ea"/>
              <a:cs typeface="+mj-cs"/>
            </a:endParaRPr>
          </a:p>
          <a:p>
            <a:pPr algn="ctr"/>
            <a:r>
              <a:rPr lang="en-US" sz="2200" dirty="0" smtClean="0">
                <a:solidFill>
                  <a:srgbClr val="C99700"/>
                </a:solidFill>
                <a:latin typeface="Corbel" panose="020B0503020204020204" pitchFamily="34" charset="0"/>
                <a:ea typeface="+mj-ea"/>
                <a:cs typeface="+mj-cs"/>
              </a:rPr>
              <a:t>Presented by the University of California, Davis </a:t>
            </a:r>
          </a:p>
          <a:p>
            <a:pPr algn="ctr"/>
            <a:r>
              <a:rPr lang="en-US" sz="2200" dirty="0" smtClean="0">
                <a:solidFill>
                  <a:srgbClr val="C99700"/>
                </a:solidFill>
                <a:latin typeface="Corbel" panose="020B0503020204020204" pitchFamily="34" charset="0"/>
                <a:ea typeface="+mj-ea"/>
                <a:cs typeface="+mj-cs"/>
              </a:rPr>
              <a:t>Arts </a:t>
            </a:r>
            <a:r>
              <a:rPr lang="en-US" sz="2200" dirty="0">
                <a:solidFill>
                  <a:srgbClr val="C99700"/>
                </a:solidFill>
                <a:latin typeface="Corbel" panose="020B0503020204020204" pitchFamily="34" charset="0"/>
                <a:ea typeface="+mj-ea"/>
                <a:cs typeface="+mj-cs"/>
              </a:rPr>
              <a:t>Group Advising </a:t>
            </a:r>
            <a:r>
              <a:rPr lang="en-US" sz="2200" dirty="0" smtClean="0">
                <a:solidFill>
                  <a:srgbClr val="C99700"/>
                </a:solidFill>
                <a:latin typeface="Corbel" panose="020B0503020204020204" pitchFamily="34" charset="0"/>
                <a:ea typeface="+mj-ea"/>
                <a:cs typeface="+mj-cs"/>
              </a:rPr>
              <a:t>Center Team</a:t>
            </a:r>
          </a:p>
          <a:p>
            <a:pPr algn="ctr"/>
            <a:endParaRPr lang="en-US" sz="1200" dirty="0">
              <a:solidFill>
                <a:srgbClr val="C99700"/>
              </a:solidFill>
              <a:latin typeface="Corbel" panose="020B0503020204020204" pitchFamily="34" charset="0"/>
              <a:ea typeface="+mj-ea"/>
              <a:cs typeface="+mj-cs"/>
            </a:endParaRPr>
          </a:p>
          <a:p>
            <a:pPr algn="ctr"/>
            <a:r>
              <a:rPr lang="en-US" sz="1800" dirty="0" smtClean="0">
                <a:solidFill>
                  <a:srgbClr val="006A96"/>
                </a:solidFill>
                <a:latin typeface="Corbel" panose="020B0503020204020204" pitchFamily="34" charset="0"/>
                <a:ea typeface="+mj-ea"/>
                <a:cs typeface="Lucida Sans"/>
              </a:rPr>
              <a:t>  	Ariel </a:t>
            </a:r>
            <a:r>
              <a:rPr lang="en-US" sz="1800" dirty="0" err="1">
                <a:solidFill>
                  <a:srgbClr val="006A96"/>
                </a:solidFill>
                <a:latin typeface="Corbel" panose="020B0503020204020204" pitchFamily="34" charset="0"/>
                <a:ea typeface="+mj-ea"/>
                <a:cs typeface="Lucida Sans"/>
              </a:rPr>
              <a:t>Collatz</a:t>
            </a:r>
            <a:r>
              <a:rPr lang="en-US" sz="1800" dirty="0">
                <a:solidFill>
                  <a:srgbClr val="006A96"/>
                </a:solidFill>
                <a:latin typeface="Corbel" panose="020B0503020204020204" pitchFamily="34" charset="0"/>
                <a:ea typeface="+mj-ea"/>
                <a:cs typeface="Lucida Sans"/>
              </a:rPr>
              <a:t>, M.S., Undergraduate Programs Manager</a:t>
            </a:r>
          </a:p>
          <a:p>
            <a:pPr algn="ctr"/>
            <a:r>
              <a:rPr lang="en-US" sz="1800" dirty="0" smtClean="0">
                <a:solidFill>
                  <a:srgbClr val="006A96"/>
                </a:solidFill>
                <a:latin typeface="Corbel" panose="020B0503020204020204" pitchFamily="34" charset="0"/>
                <a:ea typeface="+mj-ea"/>
                <a:cs typeface="Lucida Sans"/>
              </a:rPr>
              <a:t>	Julie </a:t>
            </a:r>
            <a:r>
              <a:rPr lang="en-US" sz="1800" dirty="0" err="1">
                <a:solidFill>
                  <a:srgbClr val="006A96"/>
                </a:solidFill>
                <a:latin typeface="Corbel" panose="020B0503020204020204" pitchFamily="34" charset="0"/>
                <a:ea typeface="+mj-ea"/>
                <a:cs typeface="Lucida Sans"/>
              </a:rPr>
              <a:t>McGilvray</a:t>
            </a:r>
            <a:r>
              <a:rPr lang="en-US" sz="1800" dirty="0">
                <a:solidFill>
                  <a:srgbClr val="006A96"/>
                </a:solidFill>
                <a:latin typeface="Corbel" panose="020B0503020204020204" pitchFamily="34" charset="0"/>
                <a:ea typeface="+mj-ea"/>
                <a:cs typeface="Lucida Sans"/>
              </a:rPr>
              <a:t>, M.S., Undergraduate Adviser</a:t>
            </a:r>
          </a:p>
          <a:p>
            <a:pPr algn="ctr"/>
            <a:r>
              <a:rPr lang="en-US" sz="1800" dirty="0" smtClean="0">
                <a:solidFill>
                  <a:srgbClr val="006A96"/>
                </a:solidFill>
                <a:latin typeface="Corbel" panose="020B0503020204020204" pitchFamily="34" charset="0"/>
                <a:ea typeface="+mj-ea"/>
                <a:cs typeface="Lucida Sans"/>
              </a:rPr>
              <a:t>	Kathryn </a:t>
            </a:r>
            <a:r>
              <a:rPr lang="en-US" sz="1800" dirty="0" err="1">
                <a:solidFill>
                  <a:srgbClr val="006A96"/>
                </a:solidFill>
                <a:latin typeface="Corbel" panose="020B0503020204020204" pitchFamily="34" charset="0"/>
                <a:ea typeface="+mj-ea"/>
                <a:cs typeface="Lucida Sans"/>
              </a:rPr>
              <a:t>Shickman</a:t>
            </a:r>
            <a:r>
              <a:rPr lang="en-US" sz="1800" dirty="0">
                <a:solidFill>
                  <a:srgbClr val="006A96"/>
                </a:solidFill>
                <a:latin typeface="Corbel" panose="020B0503020204020204" pitchFamily="34" charset="0"/>
                <a:ea typeface="+mj-ea"/>
                <a:cs typeface="Lucida Sans"/>
              </a:rPr>
              <a:t>, M.A., Undergraduate Adviser and Program Coordinator</a:t>
            </a:r>
          </a:p>
          <a:p>
            <a:endParaRPr lang="en-US" sz="1800" dirty="0" smtClean="0">
              <a:solidFill>
                <a:srgbClr val="006A96"/>
              </a:solidFill>
              <a:latin typeface="Corbel" panose="020B0503020204020204" pitchFamily="34" charset="0"/>
              <a:ea typeface="+mj-ea"/>
              <a:cs typeface="Lucida Sans"/>
            </a:endParaRPr>
          </a:p>
          <a:p>
            <a:endParaRPr lang="en-US" dirty="0"/>
          </a:p>
        </p:txBody>
      </p:sp>
      <p:pic>
        <p:nvPicPr>
          <p:cNvPr id="4" name="Picture 3" descr="Z:\Undergraduate Advising\Undergraduate Programs Administration\Signature Logo Arts Group Advising Center.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122" y="4042756"/>
            <a:ext cx="1933575" cy="447675"/>
          </a:xfrm>
          <a:prstGeom prst="rect">
            <a:avLst/>
          </a:prstGeom>
          <a:noFill/>
          <a:ln>
            <a:noFill/>
          </a:ln>
        </p:spPr>
      </p:pic>
    </p:spTree>
    <p:extLst>
      <p:ext uri="{BB962C8B-B14F-4D97-AF65-F5344CB8AC3E}">
        <p14:creationId xmlns:p14="http://schemas.microsoft.com/office/powerpoint/2010/main" val="16157779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4"/>
          <p:cNvSpPr txBox="1">
            <a:spLocks/>
          </p:cNvSpPr>
          <p:nvPr/>
        </p:nvSpPr>
        <p:spPr>
          <a:xfrm>
            <a:off x="297439" y="211667"/>
            <a:ext cx="8563255" cy="1014201"/>
          </a:xfrm>
          <a:prstGeom prst="rect">
            <a:avLst/>
          </a:prstGeom>
        </p:spPr>
        <p:txBody>
          <a:bodyPr vert="horz" lIns="91426" tIns="45713" rIns="91426" bIns="45713" rtlCol="0" anchor="b" anchorCtr="0">
            <a:noAutofit/>
          </a:bodyPr>
          <a:lstStyle>
            <a:lvl1pPr algn="l" defTabSz="457127" rtl="0" eaLnBrk="1" latinLnBrk="0" hangingPunct="1">
              <a:spcBef>
                <a:spcPct val="0"/>
              </a:spcBef>
              <a:buNone/>
              <a:defRPr sz="2800" kern="1200">
                <a:solidFill>
                  <a:schemeClr val="tx2">
                    <a:lumMod val="75000"/>
                  </a:schemeClr>
                </a:solidFill>
                <a:latin typeface="Helvetica Neue"/>
                <a:ea typeface="+mj-ea"/>
                <a:cs typeface="Helvetica Neue"/>
              </a:defRPr>
            </a:lvl1pPr>
          </a:lstStyle>
          <a:p>
            <a:pPr defTabSz="457200"/>
            <a:endParaRPr lang="en-US" dirty="0" smtClean="0">
              <a:solidFill>
                <a:srgbClr val="006A96"/>
              </a:solidFill>
              <a:latin typeface="Corbel" panose="020B0503020204020204" pitchFamily="34" charset="0"/>
              <a:cs typeface="Lucida Sans"/>
            </a:endParaRPr>
          </a:p>
          <a:p>
            <a:pPr defTabSz="457200"/>
            <a:r>
              <a:rPr lang="en-US" dirty="0" smtClean="0">
                <a:solidFill>
                  <a:srgbClr val="006A96"/>
                </a:solidFill>
                <a:latin typeface="Corbel" panose="020B0503020204020204" pitchFamily="34" charset="0"/>
                <a:cs typeface="Lucida Sans"/>
              </a:rPr>
              <a:t>Identifying Values</a:t>
            </a:r>
            <a:endParaRPr lang="en-US" dirty="0">
              <a:solidFill>
                <a:srgbClr val="006A96"/>
              </a:solidFill>
              <a:latin typeface="Corbel" panose="020B0503020204020204" pitchFamily="34" charset="0"/>
              <a:cs typeface="Lucida Sans"/>
            </a:endParaRPr>
          </a:p>
          <a:p>
            <a:pPr defTabSz="457200"/>
            <a:endParaRPr lang="en-US" dirty="0">
              <a:solidFill>
                <a:srgbClr val="C99700"/>
              </a:solidFill>
              <a:latin typeface="+mj-lt"/>
              <a:cs typeface="+mj-cs"/>
            </a:endParaRPr>
          </a:p>
        </p:txBody>
      </p:sp>
      <p:sp>
        <p:nvSpPr>
          <p:cNvPr id="11" name="Content Placeholder 2"/>
          <p:cNvSpPr txBox="1">
            <a:spLocks/>
          </p:cNvSpPr>
          <p:nvPr/>
        </p:nvSpPr>
        <p:spPr>
          <a:xfrm>
            <a:off x="469864" y="1225868"/>
            <a:ext cx="8218403" cy="2912451"/>
          </a:xfrm>
          <a:prstGeom prst="rect">
            <a:avLst/>
          </a:prstGeom>
        </p:spPr>
        <p:txBody>
          <a:bodyPr/>
          <a:lstStyle>
            <a:lvl1pPr marL="0" indent="0" algn="l" defTabSz="457127" rtl="0" eaLnBrk="1" latinLnBrk="0" hangingPunct="1">
              <a:spcBef>
                <a:spcPct val="20000"/>
              </a:spcBef>
              <a:buFont typeface="Arial"/>
              <a:buNone/>
              <a:defRPr sz="2000" kern="1200">
                <a:solidFill>
                  <a:schemeClr val="tx2">
                    <a:lumMod val="75000"/>
                  </a:schemeClr>
                </a:solidFill>
                <a:latin typeface="Helvetica Neue"/>
                <a:ea typeface="+mn-ea"/>
                <a:cs typeface="Helvetica Neue"/>
              </a:defRPr>
            </a:lvl1pPr>
            <a:lvl2pPr marL="742832" indent="-285704" algn="l" defTabSz="457127" rtl="0" eaLnBrk="1" latinLnBrk="0" hangingPunct="1">
              <a:spcBef>
                <a:spcPct val="20000"/>
              </a:spcBef>
              <a:buFont typeface="Arial"/>
              <a:buChar char="•"/>
              <a:defRPr sz="2000" kern="1200">
                <a:solidFill>
                  <a:schemeClr val="tx2">
                    <a:lumMod val="75000"/>
                  </a:schemeClr>
                </a:solidFill>
                <a:latin typeface="Helvetica Neue"/>
                <a:ea typeface="+mn-ea"/>
                <a:cs typeface="Helvetica Neue"/>
              </a:defRPr>
            </a:lvl2pPr>
            <a:lvl3pPr marL="1142819" indent="-228564" algn="l" defTabSz="457127" rtl="0" eaLnBrk="1" latinLnBrk="0" hangingPunct="1">
              <a:spcBef>
                <a:spcPct val="20000"/>
              </a:spcBef>
              <a:buFont typeface="Arial"/>
              <a:buChar char="•"/>
              <a:defRPr sz="1800" kern="1200">
                <a:solidFill>
                  <a:schemeClr val="tx2">
                    <a:lumMod val="75000"/>
                  </a:schemeClr>
                </a:solidFill>
                <a:latin typeface="Helvetica Neue"/>
                <a:ea typeface="+mn-ea"/>
                <a:cs typeface="Helvetica Neue"/>
              </a:defRPr>
            </a:lvl3pPr>
            <a:lvl4pPr marL="1599946" indent="-228564" algn="l" defTabSz="457127" rtl="0" eaLnBrk="1" latinLnBrk="0" hangingPunct="1">
              <a:spcBef>
                <a:spcPct val="20000"/>
              </a:spcBef>
              <a:buFont typeface="Arial"/>
              <a:buChar char="•"/>
              <a:defRPr sz="1600" kern="1200">
                <a:solidFill>
                  <a:schemeClr val="tx2">
                    <a:lumMod val="75000"/>
                  </a:schemeClr>
                </a:solidFill>
                <a:latin typeface="Helvetica Neue"/>
                <a:ea typeface="+mn-ea"/>
                <a:cs typeface="Helvetica Neue"/>
              </a:defRPr>
            </a:lvl4pPr>
            <a:lvl5pPr marL="2147407" indent="-318897" algn="l" defTabSz="457127" rtl="0" eaLnBrk="1" latinLnBrk="0" hangingPunct="1">
              <a:spcBef>
                <a:spcPct val="20000"/>
              </a:spcBef>
              <a:buFont typeface="Arial"/>
              <a:buChar char="•"/>
              <a:defRPr sz="1300" kern="1200">
                <a:solidFill>
                  <a:schemeClr val="tx2">
                    <a:lumMod val="75000"/>
                  </a:schemeClr>
                </a:solidFill>
                <a:latin typeface="Helvetica Neue"/>
                <a:ea typeface="+mn-ea"/>
                <a:cs typeface="Helvetica Neue"/>
              </a:defRPr>
            </a:lvl5pPr>
            <a:lvl6pPr marL="2514201" indent="-228564" algn="l" defTabSz="457127" rtl="0" eaLnBrk="1" latinLnBrk="0" hangingPunct="1">
              <a:spcBef>
                <a:spcPct val="20000"/>
              </a:spcBef>
              <a:buFont typeface="Arial"/>
              <a:buChar char="•"/>
              <a:defRPr sz="2000" kern="1200">
                <a:solidFill>
                  <a:schemeClr val="tx1"/>
                </a:solidFill>
                <a:latin typeface="+mn-lt"/>
                <a:ea typeface="+mn-ea"/>
                <a:cs typeface="+mn-cs"/>
              </a:defRPr>
            </a:lvl6pPr>
            <a:lvl7pPr marL="2971328" indent="-228564" algn="l" defTabSz="457127" rtl="0" eaLnBrk="1" latinLnBrk="0" hangingPunct="1">
              <a:spcBef>
                <a:spcPct val="20000"/>
              </a:spcBef>
              <a:buFont typeface="Arial"/>
              <a:buChar char="•"/>
              <a:defRPr sz="2000" kern="1200">
                <a:solidFill>
                  <a:schemeClr val="tx1"/>
                </a:solidFill>
                <a:latin typeface="+mn-lt"/>
                <a:ea typeface="+mn-ea"/>
                <a:cs typeface="+mn-cs"/>
              </a:defRPr>
            </a:lvl7pPr>
            <a:lvl8pPr marL="3428455" indent="-228564" algn="l" defTabSz="457127" rtl="0" eaLnBrk="1" latinLnBrk="0" hangingPunct="1">
              <a:spcBef>
                <a:spcPct val="20000"/>
              </a:spcBef>
              <a:buFont typeface="Arial"/>
              <a:buChar char="•"/>
              <a:defRPr sz="2000" kern="1200">
                <a:solidFill>
                  <a:schemeClr val="tx1"/>
                </a:solidFill>
                <a:latin typeface="+mn-lt"/>
                <a:ea typeface="+mn-ea"/>
                <a:cs typeface="+mn-cs"/>
              </a:defRPr>
            </a:lvl8pPr>
            <a:lvl9pPr marL="3885583" indent="-228564" algn="l" defTabSz="457127"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1800" dirty="0">
              <a:solidFill>
                <a:srgbClr val="006A96"/>
              </a:solidFill>
              <a:latin typeface="Corbel" panose="020B0503020204020204" pitchFamily="34" charset="0"/>
              <a:ea typeface="+mj-ea"/>
              <a:cs typeface="Lucida Sans"/>
            </a:endParaRPr>
          </a:p>
        </p:txBody>
      </p:sp>
      <p:pic>
        <p:nvPicPr>
          <p:cNvPr id="6" name="Picture 5" descr="Z:\Undergraduate Advising\Undergraduate Programs Administration\Signature Logo Arts Group Advising Center.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122" y="4042756"/>
            <a:ext cx="1933575" cy="447675"/>
          </a:xfrm>
          <a:prstGeom prst="rect">
            <a:avLst/>
          </a:prstGeom>
          <a:noFill/>
          <a:ln>
            <a:noFill/>
          </a:ln>
        </p:spPr>
      </p:pic>
      <p:sp>
        <p:nvSpPr>
          <p:cNvPr id="7" name="Rectangle 6"/>
          <p:cNvSpPr/>
          <p:nvPr/>
        </p:nvSpPr>
        <p:spPr>
          <a:xfrm>
            <a:off x="469864" y="1122505"/>
            <a:ext cx="7823903" cy="1277273"/>
          </a:xfrm>
          <a:prstGeom prst="rect">
            <a:avLst/>
          </a:prstGeom>
        </p:spPr>
        <p:txBody>
          <a:bodyPr wrap="square">
            <a:spAutoFit/>
          </a:bodyPr>
          <a:lstStyle/>
          <a:p>
            <a:pPr>
              <a:spcAft>
                <a:spcPts val="600"/>
              </a:spcAft>
            </a:pPr>
            <a:r>
              <a:rPr lang="en-US" sz="2400" dirty="0" smtClean="0">
                <a:solidFill>
                  <a:srgbClr val="006A96"/>
                </a:solidFill>
                <a:latin typeface="Corbel" panose="020B0503020204020204" pitchFamily="34" charset="0"/>
                <a:ea typeface="+mj-ea"/>
                <a:cs typeface="Lucida Sans"/>
              </a:rPr>
              <a:t>Have you ever quit a job, or ended a project you once felt eager to complete?</a:t>
            </a:r>
          </a:p>
          <a:p>
            <a:pPr>
              <a:spcAft>
                <a:spcPts val="600"/>
              </a:spcAft>
            </a:pPr>
            <a:r>
              <a:rPr lang="en-US" sz="2400" dirty="0" smtClean="0">
                <a:solidFill>
                  <a:srgbClr val="006A96"/>
                </a:solidFill>
                <a:latin typeface="Corbel" panose="020B0503020204020204" pitchFamily="34" charset="0"/>
                <a:ea typeface="+mj-ea"/>
                <a:cs typeface="Lucida Sans"/>
              </a:rPr>
              <a:t>If true, what motivated you to change?</a:t>
            </a:r>
            <a:endParaRPr lang="en-US" sz="2400" dirty="0">
              <a:solidFill>
                <a:srgbClr val="006A96"/>
              </a:solidFill>
              <a:latin typeface="Corbel" panose="020B0503020204020204" pitchFamily="34" charset="0"/>
              <a:ea typeface="+mj-ea"/>
              <a:cs typeface="Lucida Sans"/>
            </a:endParaRPr>
          </a:p>
        </p:txBody>
      </p:sp>
      <p:pic>
        <p:nvPicPr>
          <p:cNvPr id="7172" name="Picture 4" descr="https://cdn.vectorstock.com/i/composite/88,69/question-mark-vector-106886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76305" y="19765"/>
            <a:ext cx="1531992" cy="1612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28223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4"/>
          <p:cNvSpPr txBox="1">
            <a:spLocks/>
          </p:cNvSpPr>
          <p:nvPr/>
        </p:nvSpPr>
        <p:spPr>
          <a:xfrm>
            <a:off x="297439" y="211667"/>
            <a:ext cx="8563255" cy="1014201"/>
          </a:xfrm>
          <a:prstGeom prst="rect">
            <a:avLst/>
          </a:prstGeom>
        </p:spPr>
        <p:txBody>
          <a:bodyPr vert="horz" lIns="91426" tIns="45713" rIns="91426" bIns="45713" rtlCol="0" anchor="b" anchorCtr="0">
            <a:noAutofit/>
          </a:bodyPr>
          <a:lstStyle>
            <a:lvl1pPr algn="l" defTabSz="457127" rtl="0" eaLnBrk="1" latinLnBrk="0" hangingPunct="1">
              <a:spcBef>
                <a:spcPct val="0"/>
              </a:spcBef>
              <a:buNone/>
              <a:defRPr sz="2800" kern="1200">
                <a:solidFill>
                  <a:schemeClr val="tx2">
                    <a:lumMod val="75000"/>
                  </a:schemeClr>
                </a:solidFill>
                <a:latin typeface="Helvetica Neue"/>
                <a:ea typeface="+mj-ea"/>
                <a:cs typeface="Helvetica Neue"/>
              </a:defRPr>
            </a:lvl1pPr>
          </a:lstStyle>
          <a:p>
            <a:pPr defTabSz="457200"/>
            <a:endParaRPr lang="en-US" dirty="0" smtClean="0">
              <a:solidFill>
                <a:srgbClr val="006A96"/>
              </a:solidFill>
              <a:latin typeface="Corbel" panose="020B0503020204020204" pitchFamily="34" charset="0"/>
              <a:cs typeface="Lucida Sans"/>
            </a:endParaRPr>
          </a:p>
          <a:p>
            <a:pPr defTabSz="457200"/>
            <a:r>
              <a:rPr lang="en-US" dirty="0" smtClean="0">
                <a:solidFill>
                  <a:srgbClr val="006A96"/>
                </a:solidFill>
                <a:latin typeface="Corbel" panose="020B0503020204020204" pitchFamily="34" charset="0"/>
                <a:cs typeface="Lucida Sans"/>
              </a:rPr>
              <a:t>Values can be hard to identify </a:t>
            </a:r>
            <a:endParaRPr lang="en-US" dirty="0">
              <a:solidFill>
                <a:srgbClr val="006A96"/>
              </a:solidFill>
              <a:latin typeface="Corbel" panose="020B0503020204020204" pitchFamily="34" charset="0"/>
              <a:cs typeface="Lucida Sans"/>
            </a:endParaRPr>
          </a:p>
          <a:p>
            <a:pPr defTabSz="457200"/>
            <a:endParaRPr lang="en-US" dirty="0">
              <a:solidFill>
                <a:srgbClr val="C99700"/>
              </a:solidFill>
              <a:latin typeface="+mj-lt"/>
              <a:cs typeface="+mj-cs"/>
            </a:endParaRPr>
          </a:p>
        </p:txBody>
      </p:sp>
      <p:sp>
        <p:nvSpPr>
          <p:cNvPr id="11" name="Content Placeholder 2"/>
          <p:cNvSpPr txBox="1">
            <a:spLocks/>
          </p:cNvSpPr>
          <p:nvPr/>
        </p:nvSpPr>
        <p:spPr>
          <a:xfrm>
            <a:off x="469864" y="1225868"/>
            <a:ext cx="8218403" cy="2912451"/>
          </a:xfrm>
          <a:prstGeom prst="rect">
            <a:avLst/>
          </a:prstGeom>
        </p:spPr>
        <p:txBody>
          <a:bodyPr/>
          <a:lstStyle>
            <a:lvl1pPr marL="0" indent="0" algn="l" defTabSz="457127" rtl="0" eaLnBrk="1" latinLnBrk="0" hangingPunct="1">
              <a:spcBef>
                <a:spcPct val="20000"/>
              </a:spcBef>
              <a:buFont typeface="Arial"/>
              <a:buNone/>
              <a:defRPr sz="2000" kern="1200">
                <a:solidFill>
                  <a:schemeClr val="tx2">
                    <a:lumMod val="75000"/>
                  </a:schemeClr>
                </a:solidFill>
                <a:latin typeface="Helvetica Neue"/>
                <a:ea typeface="+mn-ea"/>
                <a:cs typeface="Helvetica Neue"/>
              </a:defRPr>
            </a:lvl1pPr>
            <a:lvl2pPr marL="742832" indent="-285704" algn="l" defTabSz="457127" rtl="0" eaLnBrk="1" latinLnBrk="0" hangingPunct="1">
              <a:spcBef>
                <a:spcPct val="20000"/>
              </a:spcBef>
              <a:buFont typeface="Arial"/>
              <a:buChar char="•"/>
              <a:defRPr sz="2000" kern="1200">
                <a:solidFill>
                  <a:schemeClr val="tx2">
                    <a:lumMod val="75000"/>
                  </a:schemeClr>
                </a:solidFill>
                <a:latin typeface="Helvetica Neue"/>
                <a:ea typeface="+mn-ea"/>
                <a:cs typeface="Helvetica Neue"/>
              </a:defRPr>
            </a:lvl2pPr>
            <a:lvl3pPr marL="1142819" indent="-228564" algn="l" defTabSz="457127" rtl="0" eaLnBrk="1" latinLnBrk="0" hangingPunct="1">
              <a:spcBef>
                <a:spcPct val="20000"/>
              </a:spcBef>
              <a:buFont typeface="Arial"/>
              <a:buChar char="•"/>
              <a:defRPr sz="1800" kern="1200">
                <a:solidFill>
                  <a:schemeClr val="tx2">
                    <a:lumMod val="75000"/>
                  </a:schemeClr>
                </a:solidFill>
                <a:latin typeface="Helvetica Neue"/>
                <a:ea typeface="+mn-ea"/>
                <a:cs typeface="Helvetica Neue"/>
              </a:defRPr>
            </a:lvl3pPr>
            <a:lvl4pPr marL="1599946" indent="-228564" algn="l" defTabSz="457127" rtl="0" eaLnBrk="1" latinLnBrk="0" hangingPunct="1">
              <a:spcBef>
                <a:spcPct val="20000"/>
              </a:spcBef>
              <a:buFont typeface="Arial"/>
              <a:buChar char="•"/>
              <a:defRPr sz="1600" kern="1200">
                <a:solidFill>
                  <a:schemeClr val="tx2">
                    <a:lumMod val="75000"/>
                  </a:schemeClr>
                </a:solidFill>
                <a:latin typeface="Helvetica Neue"/>
                <a:ea typeface="+mn-ea"/>
                <a:cs typeface="Helvetica Neue"/>
              </a:defRPr>
            </a:lvl4pPr>
            <a:lvl5pPr marL="2147407" indent="-318897" algn="l" defTabSz="457127" rtl="0" eaLnBrk="1" latinLnBrk="0" hangingPunct="1">
              <a:spcBef>
                <a:spcPct val="20000"/>
              </a:spcBef>
              <a:buFont typeface="Arial"/>
              <a:buChar char="•"/>
              <a:defRPr sz="1300" kern="1200">
                <a:solidFill>
                  <a:schemeClr val="tx2">
                    <a:lumMod val="75000"/>
                  </a:schemeClr>
                </a:solidFill>
                <a:latin typeface="Helvetica Neue"/>
                <a:ea typeface="+mn-ea"/>
                <a:cs typeface="Helvetica Neue"/>
              </a:defRPr>
            </a:lvl5pPr>
            <a:lvl6pPr marL="2514201" indent="-228564" algn="l" defTabSz="457127" rtl="0" eaLnBrk="1" latinLnBrk="0" hangingPunct="1">
              <a:spcBef>
                <a:spcPct val="20000"/>
              </a:spcBef>
              <a:buFont typeface="Arial"/>
              <a:buChar char="•"/>
              <a:defRPr sz="2000" kern="1200">
                <a:solidFill>
                  <a:schemeClr val="tx1"/>
                </a:solidFill>
                <a:latin typeface="+mn-lt"/>
                <a:ea typeface="+mn-ea"/>
                <a:cs typeface="+mn-cs"/>
              </a:defRPr>
            </a:lvl6pPr>
            <a:lvl7pPr marL="2971328" indent="-228564" algn="l" defTabSz="457127" rtl="0" eaLnBrk="1" latinLnBrk="0" hangingPunct="1">
              <a:spcBef>
                <a:spcPct val="20000"/>
              </a:spcBef>
              <a:buFont typeface="Arial"/>
              <a:buChar char="•"/>
              <a:defRPr sz="2000" kern="1200">
                <a:solidFill>
                  <a:schemeClr val="tx1"/>
                </a:solidFill>
                <a:latin typeface="+mn-lt"/>
                <a:ea typeface="+mn-ea"/>
                <a:cs typeface="+mn-cs"/>
              </a:defRPr>
            </a:lvl7pPr>
            <a:lvl8pPr marL="3428455" indent="-228564" algn="l" defTabSz="457127" rtl="0" eaLnBrk="1" latinLnBrk="0" hangingPunct="1">
              <a:spcBef>
                <a:spcPct val="20000"/>
              </a:spcBef>
              <a:buFont typeface="Arial"/>
              <a:buChar char="•"/>
              <a:defRPr sz="2000" kern="1200">
                <a:solidFill>
                  <a:schemeClr val="tx1"/>
                </a:solidFill>
                <a:latin typeface="+mn-lt"/>
                <a:ea typeface="+mn-ea"/>
                <a:cs typeface="+mn-cs"/>
              </a:defRPr>
            </a:lvl8pPr>
            <a:lvl9pPr marL="3885583" indent="-228564" algn="l" defTabSz="457127"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1800" dirty="0">
              <a:solidFill>
                <a:srgbClr val="006A96"/>
              </a:solidFill>
              <a:latin typeface="Corbel" panose="020B0503020204020204" pitchFamily="34" charset="0"/>
              <a:ea typeface="+mj-ea"/>
              <a:cs typeface="Lucida Sans"/>
            </a:endParaRPr>
          </a:p>
        </p:txBody>
      </p:sp>
      <p:pic>
        <p:nvPicPr>
          <p:cNvPr id="6" name="Picture 5" descr="Z:\Undergraduate Advising\Undergraduate Programs Administration\Signature Logo Arts Group Advising Center.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122" y="4042756"/>
            <a:ext cx="1933575" cy="447675"/>
          </a:xfrm>
          <a:prstGeom prst="rect">
            <a:avLst/>
          </a:prstGeom>
          <a:noFill/>
          <a:ln>
            <a:noFill/>
          </a:ln>
        </p:spPr>
      </p:pic>
      <p:sp>
        <p:nvSpPr>
          <p:cNvPr id="7" name="Rectangle 6"/>
          <p:cNvSpPr/>
          <p:nvPr/>
        </p:nvSpPr>
        <p:spPr>
          <a:xfrm>
            <a:off x="657726" y="1122505"/>
            <a:ext cx="7636041" cy="2616101"/>
          </a:xfrm>
          <a:prstGeom prst="rect">
            <a:avLst/>
          </a:prstGeom>
        </p:spPr>
        <p:txBody>
          <a:bodyPr wrap="square">
            <a:spAutoFit/>
          </a:bodyPr>
          <a:lstStyle/>
          <a:p>
            <a:pPr marL="457200" indent="-457200">
              <a:spcAft>
                <a:spcPts val="600"/>
              </a:spcAft>
              <a:buFont typeface="Arial" panose="020B0604020202020204" pitchFamily="34" charset="0"/>
              <a:buChar char="•"/>
            </a:pPr>
            <a:r>
              <a:rPr lang="en-US" sz="2400" dirty="0" smtClean="0">
                <a:solidFill>
                  <a:srgbClr val="006A96"/>
                </a:solidFill>
                <a:latin typeface="Corbel" panose="020B0503020204020204" pitchFamily="34" charset="0"/>
                <a:ea typeface="+mj-ea"/>
                <a:cs typeface="Lucida Sans"/>
              </a:rPr>
              <a:t>Unrecognized until publicly affirmed</a:t>
            </a:r>
          </a:p>
          <a:p>
            <a:pPr marL="457200" indent="-457200">
              <a:spcAft>
                <a:spcPts val="600"/>
              </a:spcAft>
              <a:buFont typeface="Arial" panose="020B0604020202020204" pitchFamily="34" charset="0"/>
              <a:buChar char="•"/>
            </a:pPr>
            <a:r>
              <a:rPr lang="en-US" sz="2400" dirty="0" smtClean="0">
                <a:solidFill>
                  <a:srgbClr val="006A96"/>
                </a:solidFill>
                <a:latin typeface="Corbel" panose="020B0503020204020204" pitchFamily="34" charset="0"/>
                <a:ea typeface="+mj-ea"/>
                <a:cs typeface="Lucida Sans"/>
              </a:rPr>
              <a:t>Chosen after consideration of consequences</a:t>
            </a:r>
          </a:p>
          <a:p>
            <a:pPr marL="457200" indent="-457200">
              <a:spcAft>
                <a:spcPts val="600"/>
              </a:spcAft>
              <a:buFont typeface="Arial" panose="020B0604020202020204" pitchFamily="34" charset="0"/>
              <a:buChar char="•"/>
            </a:pPr>
            <a:r>
              <a:rPr lang="en-US" sz="2400" dirty="0" smtClean="0">
                <a:solidFill>
                  <a:srgbClr val="006A96"/>
                </a:solidFill>
                <a:latin typeface="Corbel" panose="020B0503020204020204" pitchFamily="34" charset="0"/>
                <a:ea typeface="+mj-ea"/>
                <a:cs typeface="Lucida Sans"/>
              </a:rPr>
              <a:t>Values change over time</a:t>
            </a:r>
          </a:p>
          <a:p>
            <a:pPr marL="457200" indent="-457200">
              <a:spcAft>
                <a:spcPts val="600"/>
              </a:spcAft>
              <a:buFont typeface="Arial" panose="020B0604020202020204" pitchFamily="34" charset="0"/>
              <a:buChar char="•"/>
            </a:pPr>
            <a:r>
              <a:rPr lang="en-US" sz="2400" dirty="0" smtClean="0">
                <a:solidFill>
                  <a:srgbClr val="006A96"/>
                </a:solidFill>
                <a:latin typeface="Corbel" panose="020B0503020204020204" pitchFamily="34" charset="0"/>
                <a:ea typeface="+mj-ea"/>
                <a:cs typeface="Lucida Sans"/>
              </a:rPr>
              <a:t>Unconsciously leading your life or consciously motivating you</a:t>
            </a:r>
            <a:endParaRPr lang="en-US" sz="2400" dirty="0">
              <a:solidFill>
                <a:srgbClr val="006A96"/>
              </a:solidFill>
              <a:latin typeface="Corbel" panose="020B0503020204020204" pitchFamily="34" charset="0"/>
              <a:cs typeface="Lucida Sans"/>
            </a:endParaRPr>
          </a:p>
          <a:p>
            <a:pPr marL="457200" indent="-457200">
              <a:spcAft>
                <a:spcPts val="600"/>
              </a:spcAft>
              <a:buFont typeface="Arial" panose="020B0604020202020204" pitchFamily="34" charset="0"/>
              <a:buChar char="•"/>
            </a:pPr>
            <a:endParaRPr lang="en-US" sz="2400" dirty="0">
              <a:solidFill>
                <a:srgbClr val="006A96"/>
              </a:solidFill>
              <a:latin typeface="Corbel" panose="020B0503020204020204" pitchFamily="34" charset="0"/>
              <a:ea typeface="+mj-ea"/>
              <a:cs typeface="Lucida Sans"/>
            </a:endParaRPr>
          </a:p>
        </p:txBody>
      </p:sp>
      <p:pic>
        <p:nvPicPr>
          <p:cNvPr id="8194" name="Picture 2" descr="https://wallpaperscraft.com/image/clipart_man_magnifying_glass_study_curiosity_19520_1280x96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9709" y="211666"/>
            <a:ext cx="1970983" cy="1478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76149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4"/>
          <p:cNvSpPr txBox="1">
            <a:spLocks/>
          </p:cNvSpPr>
          <p:nvPr/>
        </p:nvSpPr>
        <p:spPr>
          <a:xfrm>
            <a:off x="297439" y="211667"/>
            <a:ext cx="8563255" cy="1014201"/>
          </a:xfrm>
          <a:prstGeom prst="rect">
            <a:avLst/>
          </a:prstGeom>
        </p:spPr>
        <p:txBody>
          <a:bodyPr vert="horz" lIns="91426" tIns="45713" rIns="91426" bIns="45713" rtlCol="0" anchor="b" anchorCtr="0">
            <a:noAutofit/>
          </a:bodyPr>
          <a:lstStyle>
            <a:lvl1pPr algn="l" defTabSz="457127" rtl="0" eaLnBrk="1" latinLnBrk="0" hangingPunct="1">
              <a:spcBef>
                <a:spcPct val="0"/>
              </a:spcBef>
              <a:buNone/>
              <a:defRPr sz="2800" kern="1200">
                <a:solidFill>
                  <a:schemeClr val="tx2">
                    <a:lumMod val="75000"/>
                  </a:schemeClr>
                </a:solidFill>
                <a:latin typeface="Helvetica Neue"/>
                <a:ea typeface="+mj-ea"/>
                <a:cs typeface="Helvetica Neue"/>
              </a:defRPr>
            </a:lvl1pPr>
          </a:lstStyle>
          <a:p>
            <a:pPr defTabSz="457200"/>
            <a:endParaRPr lang="en-US" dirty="0" smtClean="0">
              <a:solidFill>
                <a:srgbClr val="006A96"/>
              </a:solidFill>
              <a:latin typeface="Corbel" panose="020B0503020204020204" pitchFamily="34" charset="0"/>
              <a:cs typeface="Lucida Sans"/>
            </a:endParaRPr>
          </a:p>
          <a:p>
            <a:pPr defTabSz="457200"/>
            <a:r>
              <a:rPr lang="en-US" dirty="0" smtClean="0">
                <a:solidFill>
                  <a:srgbClr val="006A96"/>
                </a:solidFill>
                <a:latin typeface="Corbel" panose="020B0503020204020204" pitchFamily="34" charset="0"/>
                <a:cs typeface="Lucida Sans"/>
              </a:rPr>
              <a:t>Values in Life Roles</a:t>
            </a:r>
            <a:endParaRPr lang="en-US" dirty="0">
              <a:solidFill>
                <a:srgbClr val="006A96"/>
              </a:solidFill>
              <a:latin typeface="Corbel" panose="020B0503020204020204" pitchFamily="34" charset="0"/>
              <a:cs typeface="Lucida Sans"/>
            </a:endParaRPr>
          </a:p>
          <a:p>
            <a:pPr defTabSz="457200"/>
            <a:endParaRPr lang="en-US" dirty="0">
              <a:solidFill>
                <a:srgbClr val="C99700"/>
              </a:solidFill>
              <a:latin typeface="+mj-lt"/>
              <a:cs typeface="+mj-cs"/>
            </a:endParaRPr>
          </a:p>
        </p:txBody>
      </p:sp>
      <p:sp>
        <p:nvSpPr>
          <p:cNvPr id="11" name="Content Placeholder 2"/>
          <p:cNvSpPr txBox="1">
            <a:spLocks/>
          </p:cNvSpPr>
          <p:nvPr/>
        </p:nvSpPr>
        <p:spPr>
          <a:xfrm>
            <a:off x="469864" y="1225868"/>
            <a:ext cx="8218403" cy="2912451"/>
          </a:xfrm>
          <a:prstGeom prst="rect">
            <a:avLst/>
          </a:prstGeom>
        </p:spPr>
        <p:txBody>
          <a:bodyPr/>
          <a:lstStyle>
            <a:lvl1pPr marL="0" indent="0" algn="l" defTabSz="457127" rtl="0" eaLnBrk="1" latinLnBrk="0" hangingPunct="1">
              <a:spcBef>
                <a:spcPct val="20000"/>
              </a:spcBef>
              <a:buFont typeface="Arial"/>
              <a:buNone/>
              <a:defRPr sz="2000" kern="1200">
                <a:solidFill>
                  <a:schemeClr val="tx2">
                    <a:lumMod val="75000"/>
                  </a:schemeClr>
                </a:solidFill>
                <a:latin typeface="Helvetica Neue"/>
                <a:ea typeface="+mn-ea"/>
                <a:cs typeface="Helvetica Neue"/>
              </a:defRPr>
            </a:lvl1pPr>
            <a:lvl2pPr marL="742832" indent="-285704" algn="l" defTabSz="457127" rtl="0" eaLnBrk="1" latinLnBrk="0" hangingPunct="1">
              <a:spcBef>
                <a:spcPct val="20000"/>
              </a:spcBef>
              <a:buFont typeface="Arial"/>
              <a:buChar char="•"/>
              <a:defRPr sz="2000" kern="1200">
                <a:solidFill>
                  <a:schemeClr val="tx2">
                    <a:lumMod val="75000"/>
                  </a:schemeClr>
                </a:solidFill>
                <a:latin typeface="Helvetica Neue"/>
                <a:ea typeface="+mn-ea"/>
                <a:cs typeface="Helvetica Neue"/>
              </a:defRPr>
            </a:lvl2pPr>
            <a:lvl3pPr marL="1142819" indent="-228564" algn="l" defTabSz="457127" rtl="0" eaLnBrk="1" latinLnBrk="0" hangingPunct="1">
              <a:spcBef>
                <a:spcPct val="20000"/>
              </a:spcBef>
              <a:buFont typeface="Arial"/>
              <a:buChar char="•"/>
              <a:defRPr sz="1800" kern="1200">
                <a:solidFill>
                  <a:schemeClr val="tx2">
                    <a:lumMod val="75000"/>
                  </a:schemeClr>
                </a:solidFill>
                <a:latin typeface="Helvetica Neue"/>
                <a:ea typeface="+mn-ea"/>
                <a:cs typeface="Helvetica Neue"/>
              </a:defRPr>
            </a:lvl3pPr>
            <a:lvl4pPr marL="1599946" indent="-228564" algn="l" defTabSz="457127" rtl="0" eaLnBrk="1" latinLnBrk="0" hangingPunct="1">
              <a:spcBef>
                <a:spcPct val="20000"/>
              </a:spcBef>
              <a:buFont typeface="Arial"/>
              <a:buChar char="•"/>
              <a:defRPr sz="1600" kern="1200">
                <a:solidFill>
                  <a:schemeClr val="tx2">
                    <a:lumMod val="75000"/>
                  </a:schemeClr>
                </a:solidFill>
                <a:latin typeface="Helvetica Neue"/>
                <a:ea typeface="+mn-ea"/>
                <a:cs typeface="Helvetica Neue"/>
              </a:defRPr>
            </a:lvl4pPr>
            <a:lvl5pPr marL="2147407" indent="-318897" algn="l" defTabSz="457127" rtl="0" eaLnBrk="1" latinLnBrk="0" hangingPunct="1">
              <a:spcBef>
                <a:spcPct val="20000"/>
              </a:spcBef>
              <a:buFont typeface="Arial"/>
              <a:buChar char="•"/>
              <a:defRPr sz="1300" kern="1200">
                <a:solidFill>
                  <a:schemeClr val="tx2">
                    <a:lumMod val="75000"/>
                  </a:schemeClr>
                </a:solidFill>
                <a:latin typeface="Helvetica Neue"/>
                <a:ea typeface="+mn-ea"/>
                <a:cs typeface="Helvetica Neue"/>
              </a:defRPr>
            </a:lvl5pPr>
            <a:lvl6pPr marL="2514201" indent="-228564" algn="l" defTabSz="457127" rtl="0" eaLnBrk="1" latinLnBrk="0" hangingPunct="1">
              <a:spcBef>
                <a:spcPct val="20000"/>
              </a:spcBef>
              <a:buFont typeface="Arial"/>
              <a:buChar char="•"/>
              <a:defRPr sz="2000" kern="1200">
                <a:solidFill>
                  <a:schemeClr val="tx1"/>
                </a:solidFill>
                <a:latin typeface="+mn-lt"/>
                <a:ea typeface="+mn-ea"/>
                <a:cs typeface="+mn-cs"/>
              </a:defRPr>
            </a:lvl6pPr>
            <a:lvl7pPr marL="2971328" indent="-228564" algn="l" defTabSz="457127" rtl="0" eaLnBrk="1" latinLnBrk="0" hangingPunct="1">
              <a:spcBef>
                <a:spcPct val="20000"/>
              </a:spcBef>
              <a:buFont typeface="Arial"/>
              <a:buChar char="•"/>
              <a:defRPr sz="2000" kern="1200">
                <a:solidFill>
                  <a:schemeClr val="tx1"/>
                </a:solidFill>
                <a:latin typeface="+mn-lt"/>
                <a:ea typeface="+mn-ea"/>
                <a:cs typeface="+mn-cs"/>
              </a:defRPr>
            </a:lvl7pPr>
            <a:lvl8pPr marL="3428455" indent="-228564" algn="l" defTabSz="457127" rtl="0" eaLnBrk="1" latinLnBrk="0" hangingPunct="1">
              <a:spcBef>
                <a:spcPct val="20000"/>
              </a:spcBef>
              <a:buFont typeface="Arial"/>
              <a:buChar char="•"/>
              <a:defRPr sz="2000" kern="1200">
                <a:solidFill>
                  <a:schemeClr val="tx1"/>
                </a:solidFill>
                <a:latin typeface="+mn-lt"/>
                <a:ea typeface="+mn-ea"/>
                <a:cs typeface="+mn-cs"/>
              </a:defRPr>
            </a:lvl8pPr>
            <a:lvl9pPr marL="3885583" indent="-228564" algn="l" defTabSz="457127"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1800" dirty="0">
              <a:solidFill>
                <a:srgbClr val="006A96"/>
              </a:solidFill>
              <a:latin typeface="Corbel" panose="020B0503020204020204" pitchFamily="34" charset="0"/>
              <a:ea typeface="+mj-ea"/>
              <a:cs typeface="Lucida Sans"/>
            </a:endParaRPr>
          </a:p>
        </p:txBody>
      </p:sp>
      <p:pic>
        <p:nvPicPr>
          <p:cNvPr id="6" name="Picture 5" descr="Z:\Undergraduate Advising\Undergraduate Programs Administration\Signature Logo Arts Group Advising Center.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122" y="4042756"/>
            <a:ext cx="1933575" cy="447675"/>
          </a:xfrm>
          <a:prstGeom prst="rect">
            <a:avLst/>
          </a:prstGeom>
          <a:noFill/>
          <a:ln>
            <a:noFill/>
          </a:ln>
        </p:spPr>
      </p:pic>
      <p:pic>
        <p:nvPicPr>
          <p:cNvPr id="3074" name="Picture 2" descr="Image result for relationship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3508" y="1398575"/>
            <a:ext cx="2989654" cy="2239356"/>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pic>
        <p:nvPicPr>
          <p:cNvPr id="3078" name="Picture 6" descr="Image result for bik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1863" y="2451023"/>
            <a:ext cx="3660768" cy="188905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pic>
        <p:nvPicPr>
          <p:cNvPr id="3080" name="Picture 8" descr="http://mahakproducts.com/wp-content/uploads/2015/03/career_larg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4904" y="418017"/>
            <a:ext cx="3169685" cy="1680894"/>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48783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4"/>
          <p:cNvSpPr txBox="1">
            <a:spLocks/>
          </p:cNvSpPr>
          <p:nvPr/>
        </p:nvSpPr>
        <p:spPr>
          <a:xfrm>
            <a:off x="297439" y="211667"/>
            <a:ext cx="8563255" cy="1769533"/>
          </a:xfrm>
          <a:prstGeom prst="rect">
            <a:avLst/>
          </a:prstGeom>
        </p:spPr>
        <p:txBody>
          <a:bodyPr vert="horz" lIns="91426" tIns="45713" rIns="91426" bIns="45713" rtlCol="0" anchor="b" anchorCtr="0">
            <a:noAutofit/>
          </a:bodyPr>
          <a:lstStyle>
            <a:lvl1pPr algn="l" defTabSz="457127" rtl="0" eaLnBrk="1" latinLnBrk="0" hangingPunct="1">
              <a:spcBef>
                <a:spcPct val="0"/>
              </a:spcBef>
              <a:buNone/>
              <a:defRPr sz="2800" kern="1200">
                <a:solidFill>
                  <a:schemeClr val="tx2">
                    <a:lumMod val="75000"/>
                  </a:schemeClr>
                </a:solidFill>
                <a:latin typeface="Helvetica Neue"/>
                <a:ea typeface="+mj-ea"/>
                <a:cs typeface="Helvetica Neue"/>
              </a:defRPr>
            </a:lvl1pPr>
          </a:lstStyle>
          <a:p>
            <a:pPr defTabSz="457200"/>
            <a:endParaRPr lang="en-US" dirty="0" smtClean="0">
              <a:solidFill>
                <a:srgbClr val="006A96"/>
              </a:solidFill>
              <a:latin typeface="Corbel" panose="020B0503020204020204" pitchFamily="34" charset="0"/>
              <a:cs typeface="Lucida Sans"/>
            </a:endParaRPr>
          </a:p>
          <a:p>
            <a:pPr marL="457200" indent="-457200" defTabSz="457200">
              <a:buFont typeface="Wingdings" panose="05000000000000000000" pitchFamily="2" charset="2"/>
              <a:buChar char="§"/>
            </a:pPr>
            <a:r>
              <a:rPr lang="en-US" dirty="0" smtClean="0">
                <a:solidFill>
                  <a:srgbClr val="006A96"/>
                </a:solidFill>
                <a:latin typeface="Corbel" panose="020B0503020204020204" pitchFamily="34" charset="0"/>
                <a:cs typeface="Lucida Sans"/>
              </a:rPr>
              <a:t>Pursing work that is congruent with your values increases feeling of satisfaction and success.</a:t>
            </a:r>
          </a:p>
          <a:p>
            <a:pPr marL="457200" indent="-457200" defTabSz="457200">
              <a:buFont typeface="Wingdings" panose="05000000000000000000" pitchFamily="2" charset="2"/>
              <a:buChar char="§"/>
            </a:pPr>
            <a:endParaRPr lang="en-US" sz="600" dirty="0" smtClean="0">
              <a:solidFill>
                <a:srgbClr val="006A96"/>
              </a:solidFill>
              <a:latin typeface="Corbel" panose="020B0503020204020204" pitchFamily="34" charset="0"/>
              <a:cs typeface="Lucida Sans"/>
            </a:endParaRPr>
          </a:p>
          <a:p>
            <a:pPr marL="457200" indent="-457200" defTabSz="457200">
              <a:buFont typeface="Wingdings" panose="05000000000000000000" pitchFamily="2" charset="2"/>
              <a:buChar char="§"/>
            </a:pPr>
            <a:r>
              <a:rPr lang="en-US" dirty="0" smtClean="0">
                <a:solidFill>
                  <a:srgbClr val="006A96"/>
                </a:solidFill>
                <a:latin typeface="Corbel" panose="020B0503020204020204" pitchFamily="34" charset="0"/>
                <a:cs typeface="Lucida Sans"/>
              </a:rPr>
              <a:t>Values are deeply held commitments</a:t>
            </a:r>
            <a:endParaRPr lang="en-US" dirty="0">
              <a:solidFill>
                <a:srgbClr val="006A96"/>
              </a:solidFill>
              <a:latin typeface="Corbel" panose="020B0503020204020204" pitchFamily="34" charset="0"/>
              <a:cs typeface="Lucida Sans"/>
            </a:endParaRPr>
          </a:p>
          <a:p>
            <a:pPr defTabSz="457200"/>
            <a:endParaRPr lang="en-US" dirty="0">
              <a:solidFill>
                <a:srgbClr val="C99700"/>
              </a:solidFill>
              <a:latin typeface="+mj-lt"/>
              <a:cs typeface="+mj-cs"/>
            </a:endParaRPr>
          </a:p>
        </p:txBody>
      </p:sp>
      <p:sp>
        <p:nvSpPr>
          <p:cNvPr id="11" name="Content Placeholder 2"/>
          <p:cNvSpPr txBox="1">
            <a:spLocks/>
          </p:cNvSpPr>
          <p:nvPr/>
        </p:nvSpPr>
        <p:spPr>
          <a:xfrm>
            <a:off x="469864" y="1225868"/>
            <a:ext cx="8218403" cy="2912451"/>
          </a:xfrm>
          <a:prstGeom prst="rect">
            <a:avLst/>
          </a:prstGeom>
        </p:spPr>
        <p:txBody>
          <a:bodyPr/>
          <a:lstStyle>
            <a:lvl1pPr marL="0" indent="0" algn="l" defTabSz="457127" rtl="0" eaLnBrk="1" latinLnBrk="0" hangingPunct="1">
              <a:spcBef>
                <a:spcPct val="20000"/>
              </a:spcBef>
              <a:buFont typeface="Arial"/>
              <a:buNone/>
              <a:defRPr sz="2000" kern="1200">
                <a:solidFill>
                  <a:schemeClr val="tx2">
                    <a:lumMod val="75000"/>
                  </a:schemeClr>
                </a:solidFill>
                <a:latin typeface="Helvetica Neue"/>
                <a:ea typeface="+mn-ea"/>
                <a:cs typeface="Helvetica Neue"/>
              </a:defRPr>
            </a:lvl1pPr>
            <a:lvl2pPr marL="742832" indent="-285704" algn="l" defTabSz="457127" rtl="0" eaLnBrk="1" latinLnBrk="0" hangingPunct="1">
              <a:spcBef>
                <a:spcPct val="20000"/>
              </a:spcBef>
              <a:buFont typeface="Arial"/>
              <a:buChar char="•"/>
              <a:defRPr sz="2000" kern="1200">
                <a:solidFill>
                  <a:schemeClr val="tx2">
                    <a:lumMod val="75000"/>
                  </a:schemeClr>
                </a:solidFill>
                <a:latin typeface="Helvetica Neue"/>
                <a:ea typeface="+mn-ea"/>
                <a:cs typeface="Helvetica Neue"/>
              </a:defRPr>
            </a:lvl2pPr>
            <a:lvl3pPr marL="1142819" indent="-228564" algn="l" defTabSz="457127" rtl="0" eaLnBrk="1" latinLnBrk="0" hangingPunct="1">
              <a:spcBef>
                <a:spcPct val="20000"/>
              </a:spcBef>
              <a:buFont typeface="Arial"/>
              <a:buChar char="•"/>
              <a:defRPr sz="1800" kern="1200">
                <a:solidFill>
                  <a:schemeClr val="tx2">
                    <a:lumMod val="75000"/>
                  </a:schemeClr>
                </a:solidFill>
                <a:latin typeface="Helvetica Neue"/>
                <a:ea typeface="+mn-ea"/>
                <a:cs typeface="Helvetica Neue"/>
              </a:defRPr>
            </a:lvl3pPr>
            <a:lvl4pPr marL="1599946" indent="-228564" algn="l" defTabSz="457127" rtl="0" eaLnBrk="1" latinLnBrk="0" hangingPunct="1">
              <a:spcBef>
                <a:spcPct val="20000"/>
              </a:spcBef>
              <a:buFont typeface="Arial"/>
              <a:buChar char="•"/>
              <a:defRPr sz="1600" kern="1200">
                <a:solidFill>
                  <a:schemeClr val="tx2">
                    <a:lumMod val="75000"/>
                  </a:schemeClr>
                </a:solidFill>
                <a:latin typeface="Helvetica Neue"/>
                <a:ea typeface="+mn-ea"/>
                <a:cs typeface="Helvetica Neue"/>
              </a:defRPr>
            </a:lvl4pPr>
            <a:lvl5pPr marL="2147407" indent="-318897" algn="l" defTabSz="457127" rtl="0" eaLnBrk="1" latinLnBrk="0" hangingPunct="1">
              <a:spcBef>
                <a:spcPct val="20000"/>
              </a:spcBef>
              <a:buFont typeface="Arial"/>
              <a:buChar char="•"/>
              <a:defRPr sz="1300" kern="1200">
                <a:solidFill>
                  <a:schemeClr val="tx2">
                    <a:lumMod val="75000"/>
                  </a:schemeClr>
                </a:solidFill>
                <a:latin typeface="Helvetica Neue"/>
                <a:ea typeface="+mn-ea"/>
                <a:cs typeface="Helvetica Neue"/>
              </a:defRPr>
            </a:lvl5pPr>
            <a:lvl6pPr marL="2514201" indent="-228564" algn="l" defTabSz="457127" rtl="0" eaLnBrk="1" latinLnBrk="0" hangingPunct="1">
              <a:spcBef>
                <a:spcPct val="20000"/>
              </a:spcBef>
              <a:buFont typeface="Arial"/>
              <a:buChar char="•"/>
              <a:defRPr sz="2000" kern="1200">
                <a:solidFill>
                  <a:schemeClr val="tx1"/>
                </a:solidFill>
                <a:latin typeface="+mn-lt"/>
                <a:ea typeface="+mn-ea"/>
                <a:cs typeface="+mn-cs"/>
              </a:defRPr>
            </a:lvl6pPr>
            <a:lvl7pPr marL="2971328" indent="-228564" algn="l" defTabSz="457127" rtl="0" eaLnBrk="1" latinLnBrk="0" hangingPunct="1">
              <a:spcBef>
                <a:spcPct val="20000"/>
              </a:spcBef>
              <a:buFont typeface="Arial"/>
              <a:buChar char="•"/>
              <a:defRPr sz="2000" kern="1200">
                <a:solidFill>
                  <a:schemeClr val="tx1"/>
                </a:solidFill>
                <a:latin typeface="+mn-lt"/>
                <a:ea typeface="+mn-ea"/>
                <a:cs typeface="+mn-cs"/>
              </a:defRPr>
            </a:lvl7pPr>
            <a:lvl8pPr marL="3428455" indent="-228564" algn="l" defTabSz="457127" rtl="0" eaLnBrk="1" latinLnBrk="0" hangingPunct="1">
              <a:spcBef>
                <a:spcPct val="20000"/>
              </a:spcBef>
              <a:buFont typeface="Arial"/>
              <a:buChar char="•"/>
              <a:defRPr sz="2000" kern="1200">
                <a:solidFill>
                  <a:schemeClr val="tx1"/>
                </a:solidFill>
                <a:latin typeface="+mn-lt"/>
                <a:ea typeface="+mn-ea"/>
                <a:cs typeface="+mn-cs"/>
              </a:defRPr>
            </a:lvl8pPr>
            <a:lvl9pPr marL="3885583" indent="-228564" algn="l" defTabSz="457127"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1800" dirty="0">
              <a:solidFill>
                <a:srgbClr val="006A96"/>
              </a:solidFill>
              <a:latin typeface="Corbel" panose="020B0503020204020204" pitchFamily="34" charset="0"/>
              <a:ea typeface="+mj-ea"/>
              <a:cs typeface="Lucida Sans"/>
            </a:endParaRPr>
          </a:p>
        </p:txBody>
      </p:sp>
      <p:pic>
        <p:nvPicPr>
          <p:cNvPr id="6" name="Picture 5" descr="Z:\Undergraduate Advising\Undergraduate Programs Administration\Signature Logo Arts Group Advising Center.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122" y="4042756"/>
            <a:ext cx="1933575" cy="447675"/>
          </a:xfrm>
          <a:prstGeom prst="rect">
            <a:avLst/>
          </a:prstGeom>
          <a:noFill/>
          <a:ln>
            <a:noFill/>
          </a:ln>
        </p:spPr>
      </p:pic>
      <p:sp>
        <p:nvSpPr>
          <p:cNvPr id="7" name="Rectangle 6"/>
          <p:cNvSpPr/>
          <p:nvPr/>
        </p:nvSpPr>
        <p:spPr>
          <a:xfrm>
            <a:off x="469864" y="2513882"/>
            <a:ext cx="4109202" cy="1200329"/>
          </a:xfrm>
          <a:prstGeom prst="rect">
            <a:avLst/>
          </a:prstGeom>
        </p:spPr>
        <p:txBody>
          <a:bodyPr wrap="square">
            <a:spAutoFit/>
          </a:bodyPr>
          <a:lstStyle/>
          <a:p>
            <a:pPr>
              <a:spcAft>
                <a:spcPts val="600"/>
              </a:spcAft>
            </a:pPr>
            <a:r>
              <a:rPr lang="en-US" sz="2400" b="1" dirty="0" smtClean="0">
                <a:solidFill>
                  <a:srgbClr val="006A96"/>
                </a:solidFill>
                <a:latin typeface="Corbel" panose="020B0503020204020204" pitchFamily="34" charset="0"/>
                <a:ea typeface="+mj-ea"/>
                <a:cs typeface="Lucida Sans"/>
              </a:rPr>
              <a:t>Values Assessment: </a:t>
            </a:r>
            <a:r>
              <a:rPr lang="en-US" sz="2400" dirty="0" smtClean="0">
                <a:solidFill>
                  <a:srgbClr val="006A96"/>
                </a:solidFill>
                <a:latin typeface="Corbel" panose="020B0503020204020204" pitchFamily="34" charset="0"/>
                <a:ea typeface="+mj-ea"/>
                <a:cs typeface="Lucida Sans"/>
              </a:rPr>
              <a:t>5 minutes to choose and list your top five values</a:t>
            </a:r>
            <a:endParaRPr lang="en-US" sz="2400" dirty="0">
              <a:solidFill>
                <a:srgbClr val="006A96"/>
              </a:solidFill>
              <a:latin typeface="Corbel" panose="020B0503020204020204" pitchFamily="34" charset="0"/>
              <a:ea typeface="+mj-ea"/>
              <a:cs typeface="Lucida Sans"/>
            </a:endParaRPr>
          </a:p>
        </p:txBody>
      </p:sp>
      <p:pic>
        <p:nvPicPr>
          <p:cNvPr id="5126" name="Picture 6" descr="http://www.newageselfhelp.com/wp-content/uploads/2009/10/magnifying-glass-values.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9065" y="1404330"/>
            <a:ext cx="4610100" cy="3086101"/>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40653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4"/>
          <p:cNvSpPr txBox="1">
            <a:spLocks/>
          </p:cNvSpPr>
          <p:nvPr/>
        </p:nvSpPr>
        <p:spPr>
          <a:xfrm>
            <a:off x="297439" y="211666"/>
            <a:ext cx="8563255" cy="1430867"/>
          </a:xfrm>
          <a:prstGeom prst="rect">
            <a:avLst/>
          </a:prstGeom>
        </p:spPr>
        <p:txBody>
          <a:bodyPr vert="horz" lIns="91426" tIns="45713" rIns="91426" bIns="45713" rtlCol="0" anchor="b" anchorCtr="0">
            <a:noAutofit/>
          </a:bodyPr>
          <a:lstStyle>
            <a:lvl1pPr algn="l" defTabSz="457127" rtl="0" eaLnBrk="1" latinLnBrk="0" hangingPunct="1">
              <a:spcBef>
                <a:spcPct val="0"/>
              </a:spcBef>
              <a:buNone/>
              <a:defRPr sz="2800" kern="1200">
                <a:solidFill>
                  <a:schemeClr val="tx2">
                    <a:lumMod val="75000"/>
                  </a:schemeClr>
                </a:solidFill>
                <a:latin typeface="Helvetica Neue"/>
                <a:ea typeface="+mj-ea"/>
                <a:cs typeface="Helvetica Neue"/>
              </a:defRPr>
            </a:lvl1pPr>
          </a:lstStyle>
          <a:p>
            <a:pPr defTabSz="457200"/>
            <a:endParaRPr lang="en-US" dirty="0" smtClean="0">
              <a:solidFill>
                <a:srgbClr val="006A96"/>
              </a:solidFill>
              <a:latin typeface="Corbel" panose="020B0503020204020204" pitchFamily="34" charset="0"/>
              <a:cs typeface="Lucida Sans"/>
            </a:endParaRPr>
          </a:p>
          <a:p>
            <a:pPr defTabSz="457200"/>
            <a:endParaRPr lang="en-US" dirty="0" smtClean="0">
              <a:solidFill>
                <a:srgbClr val="006A96"/>
              </a:solidFill>
              <a:latin typeface="Corbel" panose="020B0503020204020204" pitchFamily="34" charset="0"/>
              <a:cs typeface="Lucida Sans"/>
            </a:endParaRPr>
          </a:p>
          <a:p>
            <a:pPr defTabSz="457200"/>
            <a:r>
              <a:rPr lang="en-US" dirty="0" smtClean="0">
                <a:solidFill>
                  <a:srgbClr val="006A96"/>
                </a:solidFill>
                <a:latin typeface="Corbel" panose="020B0503020204020204" pitchFamily="34" charset="0"/>
                <a:cs typeface="Lucida Sans"/>
              </a:rPr>
              <a:t>Values Assessment: questions </a:t>
            </a:r>
            <a:r>
              <a:rPr lang="en-US" dirty="0">
                <a:solidFill>
                  <a:srgbClr val="006A96"/>
                </a:solidFill>
                <a:latin typeface="Corbel" panose="020B0503020204020204" pitchFamily="34" charset="0"/>
                <a:cs typeface="Lucida Sans"/>
              </a:rPr>
              <a:t>3 and 4 share with a </a:t>
            </a:r>
            <a:r>
              <a:rPr lang="en-US" dirty="0" smtClean="0">
                <a:solidFill>
                  <a:srgbClr val="006A96"/>
                </a:solidFill>
                <a:latin typeface="Corbel" panose="020B0503020204020204" pitchFamily="34" charset="0"/>
                <a:cs typeface="Lucida Sans"/>
              </a:rPr>
              <a:t>partner</a:t>
            </a:r>
            <a:endParaRPr lang="en-US" dirty="0">
              <a:solidFill>
                <a:srgbClr val="006A96"/>
              </a:solidFill>
              <a:latin typeface="Corbel" panose="020B0503020204020204" pitchFamily="34" charset="0"/>
              <a:cs typeface="Lucida Sans"/>
            </a:endParaRPr>
          </a:p>
          <a:p>
            <a:pPr defTabSz="457200"/>
            <a:endParaRPr lang="en-US" dirty="0">
              <a:solidFill>
                <a:srgbClr val="C99700"/>
              </a:solidFill>
              <a:latin typeface="+mj-lt"/>
              <a:cs typeface="+mj-cs"/>
            </a:endParaRPr>
          </a:p>
        </p:txBody>
      </p:sp>
      <p:sp>
        <p:nvSpPr>
          <p:cNvPr id="11" name="Content Placeholder 2"/>
          <p:cNvSpPr txBox="1">
            <a:spLocks/>
          </p:cNvSpPr>
          <p:nvPr/>
        </p:nvSpPr>
        <p:spPr>
          <a:xfrm>
            <a:off x="469864" y="1225868"/>
            <a:ext cx="8218403" cy="2912451"/>
          </a:xfrm>
          <a:prstGeom prst="rect">
            <a:avLst/>
          </a:prstGeom>
        </p:spPr>
        <p:txBody>
          <a:bodyPr/>
          <a:lstStyle>
            <a:lvl1pPr marL="0" indent="0" algn="l" defTabSz="457127" rtl="0" eaLnBrk="1" latinLnBrk="0" hangingPunct="1">
              <a:spcBef>
                <a:spcPct val="20000"/>
              </a:spcBef>
              <a:buFont typeface="Arial"/>
              <a:buNone/>
              <a:defRPr sz="2000" kern="1200">
                <a:solidFill>
                  <a:schemeClr val="tx2">
                    <a:lumMod val="75000"/>
                  </a:schemeClr>
                </a:solidFill>
                <a:latin typeface="Helvetica Neue"/>
                <a:ea typeface="+mn-ea"/>
                <a:cs typeface="Helvetica Neue"/>
              </a:defRPr>
            </a:lvl1pPr>
            <a:lvl2pPr marL="742832" indent="-285704" algn="l" defTabSz="457127" rtl="0" eaLnBrk="1" latinLnBrk="0" hangingPunct="1">
              <a:spcBef>
                <a:spcPct val="20000"/>
              </a:spcBef>
              <a:buFont typeface="Arial"/>
              <a:buChar char="•"/>
              <a:defRPr sz="2000" kern="1200">
                <a:solidFill>
                  <a:schemeClr val="tx2">
                    <a:lumMod val="75000"/>
                  </a:schemeClr>
                </a:solidFill>
                <a:latin typeface="Helvetica Neue"/>
                <a:ea typeface="+mn-ea"/>
                <a:cs typeface="Helvetica Neue"/>
              </a:defRPr>
            </a:lvl2pPr>
            <a:lvl3pPr marL="1142819" indent="-228564" algn="l" defTabSz="457127" rtl="0" eaLnBrk="1" latinLnBrk="0" hangingPunct="1">
              <a:spcBef>
                <a:spcPct val="20000"/>
              </a:spcBef>
              <a:buFont typeface="Arial"/>
              <a:buChar char="•"/>
              <a:defRPr sz="1800" kern="1200">
                <a:solidFill>
                  <a:schemeClr val="tx2">
                    <a:lumMod val="75000"/>
                  </a:schemeClr>
                </a:solidFill>
                <a:latin typeface="Helvetica Neue"/>
                <a:ea typeface="+mn-ea"/>
                <a:cs typeface="Helvetica Neue"/>
              </a:defRPr>
            </a:lvl3pPr>
            <a:lvl4pPr marL="1599946" indent="-228564" algn="l" defTabSz="457127" rtl="0" eaLnBrk="1" latinLnBrk="0" hangingPunct="1">
              <a:spcBef>
                <a:spcPct val="20000"/>
              </a:spcBef>
              <a:buFont typeface="Arial"/>
              <a:buChar char="•"/>
              <a:defRPr sz="1600" kern="1200">
                <a:solidFill>
                  <a:schemeClr val="tx2">
                    <a:lumMod val="75000"/>
                  </a:schemeClr>
                </a:solidFill>
                <a:latin typeface="Helvetica Neue"/>
                <a:ea typeface="+mn-ea"/>
                <a:cs typeface="Helvetica Neue"/>
              </a:defRPr>
            </a:lvl4pPr>
            <a:lvl5pPr marL="2147407" indent="-318897" algn="l" defTabSz="457127" rtl="0" eaLnBrk="1" latinLnBrk="0" hangingPunct="1">
              <a:spcBef>
                <a:spcPct val="20000"/>
              </a:spcBef>
              <a:buFont typeface="Arial"/>
              <a:buChar char="•"/>
              <a:defRPr sz="1300" kern="1200">
                <a:solidFill>
                  <a:schemeClr val="tx2">
                    <a:lumMod val="75000"/>
                  </a:schemeClr>
                </a:solidFill>
                <a:latin typeface="Helvetica Neue"/>
                <a:ea typeface="+mn-ea"/>
                <a:cs typeface="Helvetica Neue"/>
              </a:defRPr>
            </a:lvl5pPr>
            <a:lvl6pPr marL="2514201" indent="-228564" algn="l" defTabSz="457127" rtl="0" eaLnBrk="1" latinLnBrk="0" hangingPunct="1">
              <a:spcBef>
                <a:spcPct val="20000"/>
              </a:spcBef>
              <a:buFont typeface="Arial"/>
              <a:buChar char="•"/>
              <a:defRPr sz="2000" kern="1200">
                <a:solidFill>
                  <a:schemeClr val="tx1"/>
                </a:solidFill>
                <a:latin typeface="+mn-lt"/>
                <a:ea typeface="+mn-ea"/>
                <a:cs typeface="+mn-cs"/>
              </a:defRPr>
            </a:lvl6pPr>
            <a:lvl7pPr marL="2971328" indent="-228564" algn="l" defTabSz="457127" rtl="0" eaLnBrk="1" latinLnBrk="0" hangingPunct="1">
              <a:spcBef>
                <a:spcPct val="20000"/>
              </a:spcBef>
              <a:buFont typeface="Arial"/>
              <a:buChar char="•"/>
              <a:defRPr sz="2000" kern="1200">
                <a:solidFill>
                  <a:schemeClr val="tx1"/>
                </a:solidFill>
                <a:latin typeface="+mn-lt"/>
                <a:ea typeface="+mn-ea"/>
                <a:cs typeface="+mn-cs"/>
              </a:defRPr>
            </a:lvl7pPr>
            <a:lvl8pPr marL="3428455" indent="-228564" algn="l" defTabSz="457127" rtl="0" eaLnBrk="1" latinLnBrk="0" hangingPunct="1">
              <a:spcBef>
                <a:spcPct val="20000"/>
              </a:spcBef>
              <a:buFont typeface="Arial"/>
              <a:buChar char="•"/>
              <a:defRPr sz="2000" kern="1200">
                <a:solidFill>
                  <a:schemeClr val="tx1"/>
                </a:solidFill>
                <a:latin typeface="+mn-lt"/>
                <a:ea typeface="+mn-ea"/>
                <a:cs typeface="+mn-cs"/>
              </a:defRPr>
            </a:lvl8pPr>
            <a:lvl9pPr marL="3885583" indent="-228564" algn="l" defTabSz="457127"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1800" dirty="0">
              <a:solidFill>
                <a:srgbClr val="006A96"/>
              </a:solidFill>
              <a:latin typeface="Corbel" panose="020B0503020204020204" pitchFamily="34" charset="0"/>
              <a:ea typeface="+mj-ea"/>
              <a:cs typeface="Lucida Sans"/>
            </a:endParaRPr>
          </a:p>
        </p:txBody>
      </p:sp>
      <p:pic>
        <p:nvPicPr>
          <p:cNvPr id="6" name="Picture 5" descr="Z:\Undergraduate Advising\Undergraduate Programs Administration\Signature Logo Arts Group Advising Center.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122" y="4042756"/>
            <a:ext cx="1933575" cy="447675"/>
          </a:xfrm>
          <a:prstGeom prst="rect">
            <a:avLst/>
          </a:prstGeom>
          <a:noFill/>
          <a:ln>
            <a:noFill/>
          </a:ln>
        </p:spPr>
      </p:pic>
      <p:sp>
        <p:nvSpPr>
          <p:cNvPr id="7" name="Rectangle 6"/>
          <p:cNvSpPr/>
          <p:nvPr/>
        </p:nvSpPr>
        <p:spPr>
          <a:xfrm>
            <a:off x="297439" y="1122505"/>
            <a:ext cx="3708359" cy="1354217"/>
          </a:xfrm>
          <a:prstGeom prst="rect">
            <a:avLst/>
          </a:prstGeom>
        </p:spPr>
        <p:txBody>
          <a:bodyPr wrap="square">
            <a:spAutoFit/>
          </a:bodyPr>
          <a:lstStyle/>
          <a:p>
            <a:pPr>
              <a:spcAft>
                <a:spcPts val="600"/>
              </a:spcAft>
            </a:pPr>
            <a:endParaRPr lang="en-US" sz="2400" i="1" dirty="0" smtClean="0">
              <a:solidFill>
                <a:srgbClr val="006A96"/>
              </a:solidFill>
              <a:latin typeface="Corbel" panose="020B0503020204020204" pitchFamily="34" charset="0"/>
              <a:cs typeface="Lucida Sans"/>
            </a:endParaRPr>
          </a:p>
          <a:p>
            <a:pPr>
              <a:spcAft>
                <a:spcPts val="600"/>
              </a:spcAft>
            </a:pPr>
            <a:endParaRPr lang="en-US" sz="2400" dirty="0">
              <a:solidFill>
                <a:srgbClr val="006A96"/>
              </a:solidFill>
              <a:latin typeface="Corbel" panose="020B0503020204020204" pitchFamily="34" charset="0"/>
              <a:ea typeface="+mj-ea"/>
              <a:cs typeface="Lucida Sans"/>
            </a:endParaRPr>
          </a:p>
          <a:p>
            <a:pPr>
              <a:spcAft>
                <a:spcPts val="600"/>
              </a:spcAft>
            </a:pPr>
            <a:endParaRPr lang="en-US" sz="2400" dirty="0" smtClean="0">
              <a:solidFill>
                <a:srgbClr val="006A96"/>
              </a:solidFill>
              <a:latin typeface="Corbel" panose="020B0503020204020204" pitchFamily="34" charset="0"/>
              <a:ea typeface="+mj-ea"/>
              <a:cs typeface="Lucida Sans"/>
            </a:endParaRPr>
          </a:p>
        </p:txBody>
      </p:sp>
      <p:sp>
        <p:nvSpPr>
          <p:cNvPr id="8" name="Rectangle 7"/>
          <p:cNvSpPr/>
          <p:nvPr/>
        </p:nvSpPr>
        <p:spPr>
          <a:xfrm>
            <a:off x="4578797" y="5510352"/>
            <a:ext cx="2795131" cy="5124480"/>
          </a:xfrm>
          <a:prstGeom prst="rect">
            <a:avLst/>
          </a:prstGeom>
        </p:spPr>
        <p:txBody>
          <a:bodyPr wrap="square">
            <a:spAutoFit/>
          </a:bodyPr>
          <a:lstStyle/>
          <a:p>
            <a:pPr marL="342900" indent="-342900">
              <a:spcAft>
                <a:spcPts val="600"/>
              </a:spcAft>
              <a:buFont typeface="Arial" panose="020B0604020202020204" pitchFamily="34" charset="0"/>
              <a:buChar char="•"/>
            </a:pPr>
            <a:r>
              <a:rPr lang="en-US" sz="2400" dirty="0">
                <a:solidFill>
                  <a:srgbClr val="006A96"/>
                </a:solidFill>
                <a:latin typeface="Corbel" panose="020B0503020204020204" pitchFamily="34" charset="0"/>
                <a:ea typeface="+mj-ea"/>
                <a:cs typeface="Lucida Sans"/>
              </a:rPr>
              <a:t>5</a:t>
            </a:r>
            <a:r>
              <a:rPr lang="en-US" sz="2400" dirty="0" smtClean="0">
                <a:solidFill>
                  <a:srgbClr val="006A96"/>
                </a:solidFill>
                <a:latin typeface="Corbel" panose="020B0503020204020204" pitchFamily="34" charset="0"/>
                <a:ea typeface="+mj-ea"/>
                <a:cs typeface="Lucida Sans"/>
              </a:rPr>
              <a:t> minutes to review and choose your top five values</a:t>
            </a:r>
          </a:p>
          <a:p>
            <a:pPr marL="342900" indent="-342900">
              <a:spcAft>
                <a:spcPts val="600"/>
              </a:spcAft>
              <a:buFont typeface="Arial" panose="020B0604020202020204" pitchFamily="34" charset="0"/>
              <a:buChar char="•"/>
            </a:pPr>
            <a:r>
              <a:rPr lang="en-US" sz="2400" dirty="0" smtClean="0">
                <a:solidFill>
                  <a:srgbClr val="006A96"/>
                </a:solidFill>
                <a:latin typeface="Corbel" panose="020B0503020204020204" pitchFamily="34" charset="0"/>
                <a:ea typeface="+mj-ea"/>
                <a:cs typeface="Lucida Sans"/>
              </a:rPr>
              <a:t>Question 3 and 4 share with a partner</a:t>
            </a:r>
            <a:endParaRPr lang="en-US" sz="2400" dirty="0">
              <a:solidFill>
                <a:srgbClr val="006A96"/>
              </a:solidFill>
              <a:latin typeface="Corbel" panose="020B0503020204020204" pitchFamily="34" charset="0"/>
              <a:ea typeface="+mj-ea"/>
              <a:cs typeface="Lucida Sans"/>
            </a:endParaRPr>
          </a:p>
          <a:p>
            <a:pPr>
              <a:spcAft>
                <a:spcPts val="600"/>
              </a:spcAft>
            </a:pPr>
            <a:endParaRPr lang="en-US" sz="2400" dirty="0" smtClean="0">
              <a:solidFill>
                <a:srgbClr val="006A96"/>
              </a:solidFill>
              <a:latin typeface="Corbel" panose="020B0503020204020204" pitchFamily="34" charset="0"/>
              <a:ea typeface="+mj-ea"/>
              <a:cs typeface="Lucida Sans"/>
            </a:endParaRPr>
          </a:p>
          <a:p>
            <a:pPr>
              <a:spcAft>
                <a:spcPts val="600"/>
              </a:spcAft>
            </a:pPr>
            <a:r>
              <a:rPr lang="en-US" sz="2400" i="1" dirty="0" smtClean="0">
                <a:solidFill>
                  <a:srgbClr val="006A96"/>
                </a:solidFill>
                <a:latin typeface="Corbel" panose="020B0503020204020204" pitchFamily="34" charset="0"/>
                <a:ea typeface="+mj-ea"/>
                <a:cs typeface="Lucida Sans"/>
              </a:rPr>
              <a:t>Values: deeply held commitments that influence your thinking when making choices</a:t>
            </a:r>
          </a:p>
        </p:txBody>
      </p:sp>
      <p:pic>
        <p:nvPicPr>
          <p:cNvPr id="9" name="Picture 2" descr="http://static.wixstatic.com/media/4f8415_e00af424f46c45bd967dca7cab479f71.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5303" y="1474937"/>
            <a:ext cx="5206987" cy="2296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174137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4"/>
          <p:cNvSpPr txBox="1">
            <a:spLocks/>
          </p:cNvSpPr>
          <p:nvPr/>
        </p:nvSpPr>
        <p:spPr>
          <a:xfrm>
            <a:off x="297439" y="211667"/>
            <a:ext cx="8563255" cy="775885"/>
          </a:xfrm>
          <a:prstGeom prst="rect">
            <a:avLst/>
          </a:prstGeom>
        </p:spPr>
        <p:txBody>
          <a:bodyPr vert="horz" lIns="91426" tIns="45713" rIns="91426" bIns="45713" rtlCol="0" anchor="b" anchorCtr="0">
            <a:noAutofit/>
          </a:bodyPr>
          <a:lstStyle>
            <a:lvl1pPr algn="l" defTabSz="457127" rtl="0" eaLnBrk="1" latinLnBrk="0" hangingPunct="1">
              <a:spcBef>
                <a:spcPct val="0"/>
              </a:spcBef>
              <a:buNone/>
              <a:defRPr sz="2800" kern="1200">
                <a:solidFill>
                  <a:schemeClr val="tx2">
                    <a:lumMod val="75000"/>
                  </a:schemeClr>
                </a:solidFill>
                <a:latin typeface="Helvetica Neue"/>
                <a:ea typeface="+mj-ea"/>
                <a:cs typeface="Helvetica Neue"/>
              </a:defRPr>
            </a:lvl1pPr>
          </a:lstStyle>
          <a:p>
            <a:pPr defTabSz="457200"/>
            <a:r>
              <a:rPr lang="en-US" sz="3600" dirty="0" smtClean="0">
                <a:solidFill>
                  <a:srgbClr val="C99700"/>
                </a:solidFill>
                <a:latin typeface="Corbel" panose="020B0503020204020204" pitchFamily="34" charset="0"/>
                <a:cs typeface="+mj-cs"/>
              </a:rPr>
              <a:t>3. Clarify Professional Motivations</a:t>
            </a:r>
            <a:endParaRPr lang="en-US" sz="3600" dirty="0">
              <a:solidFill>
                <a:srgbClr val="C99700"/>
              </a:solidFill>
              <a:latin typeface="Corbel" panose="020B0503020204020204" pitchFamily="34" charset="0"/>
              <a:cs typeface="+mj-cs"/>
            </a:endParaRPr>
          </a:p>
        </p:txBody>
      </p:sp>
      <p:sp>
        <p:nvSpPr>
          <p:cNvPr id="11" name="Content Placeholder 2"/>
          <p:cNvSpPr txBox="1">
            <a:spLocks/>
          </p:cNvSpPr>
          <p:nvPr/>
        </p:nvSpPr>
        <p:spPr>
          <a:xfrm>
            <a:off x="0" y="960299"/>
            <a:ext cx="8218403" cy="2912451"/>
          </a:xfrm>
          <a:prstGeom prst="rect">
            <a:avLst/>
          </a:prstGeom>
        </p:spPr>
        <p:txBody>
          <a:bodyPr/>
          <a:lstStyle>
            <a:lvl1pPr marL="0" indent="0" algn="l" defTabSz="457127" rtl="0" eaLnBrk="1" latinLnBrk="0" hangingPunct="1">
              <a:spcBef>
                <a:spcPct val="20000"/>
              </a:spcBef>
              <a:buFont typeface="Arial"/>
              <a:buNone/>
              <a:defRPr sz="2000" kern="1200">
                <a:solidFill>
                  <a:schemeClr val="tx2">
                    <a:lumMod val="75000"/>
                  </a:schemeClr>
                </a:solidFill>
                <a:latin typeface="Helvetica Neue"/>
                <a:ea typeface="+mn-ea"/>
                <a:cs typeface="Helvetica Neue"/>
              </a:defRPr>
            </a:lvl1pPr>
            <a:lvl2pPr marL="742832" indent="-285704" algn="l" defTabSz="457127" rtl="0" eaLnBrk="1" latinLnBrk="0" hangingPunct="1">
              <a:spcBef>
                <a:spcPct val="20000"/>
              </a:spcBef>
              <a:buFont typeface="Arial"/>
              <a:buChar char="•"/>
              <a:defRPr sz="2000" kern="1200">
                <a:solidFill>
                  <a:schemeClr val="tx2">
                    <a:lumMod val="75000"/>
                  </a:schemeClr>
                </a:solidFill>
                <a:latin typeface="Helvetica Neue"/>
                <a:ea typeface="+mn-ea"/>
                <a:cs typeface="Helvetica Neue"/>
              </a:defRPr>
            </a:lvl2pPr>
            <a:lvl3pPr marL="1142819" indent="-228564" algn="l" defTabSz="457127" rtl="0" eaLnBrk="1" latinLnBrk="0" hangingPunct="1">
              <a:spcBef>
                <a:spcPct val="20000"/>
              </a:spcBef>
              <a:buFont typeface="Arial"/>
              <a:buChar char="•"/>
              <a:defRPr sz="1800" kern="1200">
                <a:solidFill>
                  <a:schemeClr val="tx2">
                    <a:lumMod val="75000"/>
                  </a:schemeClr>
                </a:solidFill>
                <a:latin typeface="Helvetica Neue"/>
                <a:ea typeface="+mn-ea"/>
                <a:cs typeface="Helvetica Neue"/>
              </a:defRPr>
            </a:lvl3pPr>
            <a:lvl4pPr marL="1599946" indent="-228564" algn="l" defTabSz="457127" rtl="0" eaLnBrk="1" latinLnBrk="0" hangingPunct="1">
              <a:spcBef>
                <a:spcPct val="20000"/>
              </a:spcBef>
              <a:buFont typeface="Arial"/>
              <a:buChar char="•"/>
              <a:defRPr sz="1600" kern="1200">
                <a:solidFill>
                  <a:schemeClr val="tx2">
                    <a:lumMod val="75000"/>
                  </a:schemeClr>
                </a:solidFill>
                <a:latin typeface="Helvetica Neue"/>
                <a:ea typeface="+mn-ea"/>
                <a:cs typeface="Helvetica Neue"/>
              </a:defRPr>
            </a:lvl4pPr>
            <a:lvl5pPr marL="2147407" indent="-318897" algn="l" defTabSz="457127" rtl="0" eaLnBrk="1" latinLnBrk="0" hangingPunct="1">
              <a:spcBef>
                <a:spcPct val="20000"/>
              </a:spcBef>
              <a:buFont typeface="Arial"/>
              <a:buChar char="•"/>
              <a:defRPr sz="1300" kern="1200">
                <a:solidFill>
                  <a:schemeClr val="tx2">
                    <a:lumMod val="75000"/>
                  </a:schemeClr>
                </a:solidFill>
                <a:latin typeface="Helvetica Neue"/>
                <a:ea typeface="+mn-ea"/>
                <a:cs typeface="Helvetica Neue"/>
              </a:defRPr>
            </a:lvl5pPr>
            <a:lvl6pPr marL="2514201" indent="-228564" algn="l" defTabSz="457127" rtl="0" eaLnBrk="1" latinLnBrk="0" hangingPunct="1">
              <a:spcBef>
                <a:spcPct val="20000"/>
              </a:spcBef>
              <a:buFont typeface="Arial"/>
              <a:buChar char="•"/>
              <a:defRPr sz="2000" kern="1200">
                <a:solidFill>
                  <a:schemeClr val="tx1"/>
                </a:solidFill>
                <a:latin typeface="+mn-lt"/>
                <a:ea typeface="+mn-ea"/>
                <a:cs typeface="+mn-cs"/>
              </a:defRPr>
            </a:lvl6pPr>
            <a:lvl7pPr marL="2971328" indent="-228564" algn="l" defTabSz="457127" rtl="0" eaLnBrk="1" latinLnBrk="0" hangingPunct="1">
              <a:spcBef>
                <a:spcPct val="20000"/>
              </a:spcBef>
              <a:buFont typeface="Arial"/>
              <a:buChar char="•"/>
              <a:defRPr sz="2000" kern="1200">
                <a:solidFill>
                  <a:schemeClr val="tx1"/>
                </a:solidFill>
                <a:latin typeface="+mn-lt"/>
                <a:ea typeface="+mn-ea"/>
                <a:cs typeface="+mn-cs"/>
              </a:defRPr>
            </a:lvl7pPr>
            <a:lvl8pPr marL="3428455" indent="-228564" algn="l" defTabSz="457127" rtl="0" eaLnBrk="1" latinLnBrk="0" hangingPunct="1">
              <a:spcBef>
                <a:spcPct val="20000"/>
              </a:spcBef>
              <a:buFont typeface="Arial"/>
              <a:buChar char="•"/>
              <a:defRPr sz="2000" kern="1200">
                <a:solidFill>
                  <a:schemeClr val="tx1"/>
                </a:solidFill>
                <a:latin typeface="+mn-lt"/>
                <a:ea typeface="+mn-ea"/>
                <a:cs typeface="+mn-cs"/>
              </a:defRPr>
            </a:lvl8pPr>
            <a:lvl9pPr marL="3885583" indent="-228564" algn="l" defTabSz="457127"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1800" dirty="0">
              <a:solidFill>
                <a:srgbClr val="006A96"/>
              </a:solidFill>
              <a:latin typeface="Corbel" panose="020B0503020204020204" pitchFamily="34" charset="0"/>
              <a:ea typeface="+mj-ea"/>
              <a:cs typeface="Lucida Sans"/>
            </a:endParaRPr>
          </a:p>
        </p:txBody>
      </p:sp>
      <p:pic>
        <p:nvPicPr>
          <p:cNvPr id="6" name="Picture 5" descr="Z:\Undergraduate Advising\Undergraduate Programs Administration\Signature Logo Arts Group Advising Center.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122" y="4042756"/>
            <a:ext cx="1933575" cy="447675"/>
          </a:xfrm>
          <a:prstGeom prst="rect">
            <a:avLst/>
          </a:prstGeom>
          <a:noFill/>
          <a:ln>
            <a:noFill/>
          </a:ln>
        </p:spPr>
      </p:pic>
      <p:pic>
        <p:nvPicPr>
          <p:cNvPr id="3" name="Picture 2"/>
          <p:cNvPicPr>
            <a:picLocks noChangeAspect="1"/>
          </p:cNvPicPr>
          <p:nvPr/>
        </p:nvPicPr>
        <p:blipFill rotWithShape="1">
          <a:blip r:embed="rId4"/>
          <a:srcRect l="-159" t="20182" r="159" b="23431"/>
          <a:stretch/>
        </p:blipFill>
        <p:spPr>
          <a:xfrm>
            <a:off x="2184255" y="1172576"/>
            <a:ext cx="4521787" cy="287018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39514087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4"/>
          <p:cNvSpPr txBox="1">
            <a:spLocks/>
          </p:cNvSpPr>
          <p:nvPr/>
        </p:nvSpPr>
        <p:spPr>
          <a:xfrm>
            <a:off x="297439" y="211667"/>
            <a:ext cx="8563255" cy="775885"/>
          </a:xfrm>
          <a:prstGeom prst="rect">
            <a:avLst/>
          </a:prstGeom>
        </p:spPr>
        <p:txBody>
          <a:bodyPr vert="horz" lIns="91426" tIns="45713" rIns="91426" bIns="45713" rtlCol="0" anchor="b" anchorCtr="0">
            <a:noAutofit/>
          </a:bodyPr>
          <a:lstStyle>
            <a:lvl1pPr algn="l" defTabSz="457127" rtl="0" eaLnBrk="1" latinLnBrk="0" hangingPunct="1">
              <a:spcBef>
                <a:spcPct val="0"/>
              </a:spcBef>
              <a:buNone/>
              <a:defRPr sz="2800" kern="1200">
                <a:solidFill>
                  <a:schemeClr val="tx2">
                    <a:lumMod val="75000"/>
                  </a:schemeClr>
                </a:solidFill>
                <a:latin typeface="Helvetica Neue"/>
                <a:ea typeface="+mj-ea"/>
                <a:cs typeface="Helvetica Neue"/>
              </a:defRPr>
            </a:lvl1pPr>
          </a:lstStyle>
          <a:p>
            <a:pPr algn="ctr" defTabSz="457200"/>
            <a:endParaRPr lang="en-US" sz="4400" dirty="0">
              <a:solidFill>
                <a:srgbClr val="C99700"/>
              </a:solidFill>
              <a:latin typeface="+mj-lt"/>
              <a:cs typeface="+mj-cs"/>
            </a:endParaRPr>
          </a:p>
        </p:txBody>
      </p:sp>
      <p:sp>
        <p:nvSpPr>
          <p:cNvPr id="11" name="Content Placeholder 2"/>
          <p:cNvSpPr txBox="1">
            <a:spLocks/>
          </p:cNvSpPr>
          <p:nvPr/>
        </p:nvSpPr>
        <p:spPr>
          <a:xfrm>
            <a:off x="469864" y="1225868"/>
            <a:ext cx="8218403" cy="2912451"/>
          </a:xfrm>
          <a:prstGeom prst="rect">
            <a:avLst/>
          </a:prstGeom>
        </p:spPr>
        <p:txBody>
          <a:bodyPr/>
          <a:lstStyle>
            <a:lvl1pPr marL="0" indent="0" algn="l" defTabSz="457127" rtl="0" eaLnBrk="1" latinLnBrk="0" hangingPunct="1">
              <a:spcBef>
                <a:spcPct val="20000"/>
              </a:spcBef>
              <a:buFont typeface="Arial"/>
              <a:buNone/>
              <a:defRPr sz="2000" kern="1200">
                <a:solidFill>
                  <a:schemeClr val="tx2">
                    <a:lumMod val="75000"/>
                  </a:schemeClr>
                </a:solidFill>
                <a:latin typeface="Helvetica Neue"/>
                <a:ea typeface="+mn-ea"/>
                <a:cs typeface="Helvetica Neue"/>
              </a:defRPr>
            </a:lvl1pPr>
            <a:lvl2pPr marL="742832" indent="-285704" algn="l" defTabSz="457127" rtl="0" eaLnBrk="1" latinLnBrk="0" hangingPunct="1">
              <a:spcBef>
                <a:spcPct val="20000"/>
              </a:spcBef>
              <a:buFont typeface="Arial"/>
              <a:buChar char="•"/>
              <a:defRPr sz="2000" kern="1200">
                <a:solidFill>
                  <a:schemeClr val="tx2">
                    <a:lumMod val="75000"/>
                  </a:schemeClr>
                </a:solidFill>
                <a:latin typeface="Helvetica Neue"/>
                <a:ea typeface="+mn-ea"/>
                <a:cs typeface="Helvetica Neue"/>
              </a:defRPr>
            </a:lvl2pPr>
            <a:lvl3pPr marL="1142819" indent="-228564" algn="l" defTabSz="457127" rtl="0" eaLnBrk="1" latinLnBrk="0" hangingPunct="1">
              <a:spcBef>
                <a:spcPct val="20000"/>
              </a:spcBef>
              <a:buFont typeface="Arial"/>
              <a:buChar char="•"/>
              <a:defRPr sz="1800" kern="1200">
                <a:solidFill>
                  <a:schemeClr val="tx2">
                    <a:lumMod val="75000"/>
                  </a:schemeClr>
                </a:solidFill>
                <a:latin typeface="Helvetica Neue"/>
                <a:ea typeface="+mn-ea"/>
                <a:cs typeface="Helvetica Neue"/>
              </a:defRPr>
            </a:lvl3pPr>
            <a:lvl4pPr marL="1599946" indent="-228564" algn="l" defTabSz="457127" rtl="0" eaLnBrk="1" latinLnBrk="0" hangingPunct="1">
              <a:spcBef>
                <a:spcPct val="20000"/>
              </a:spcBef>
              <a:buFont typeface="Arial"/>
              <a:buChar char="•"/>
              <a:defRPr sz="1600" kern="1200">
                <a:solidFill>
                  <a:schemeClr val="tx2">
                    <a:lumMod val="75000"/>
                  </a:schemeClr>
                </a:solidFill>
                <a:latin typeface="Helvetica Neue"/>
                <a:ea typeface="+mn-ea"/>
                <a:cs typeface="Helvetica Neue"/>
              </a:defRPr>
            </a:lvl4pPr>
            <a:lvl5pPr marL="2147407" indent="-318897" algn="l" defTabSz="457127" rtl="0" eaLnBrk="1" latinLnBrk="0" hangingPunct="1">
              <a:spcBef>
                <a:spcPct val="20000"/>
              </a:spcBef>
              <a:buFont typeface="Arial"/>
              <a:buChar char="•"/>
              <a:defRPr sz="1300" kern="1200">
                <a:solidFill>
                  <a:schemeClr val="tx2">
                    <a:lumMod val="75000"/>
                  </a:schemeClr>
                </a:solidFill>
                <a:latin typeface="Helvetica Neue"/>
                <a:ea typeface="+mn-ea"/>
                <a:cs typeface="Helvetica Neue"/>
              </a:defRPr>
            </a:lvl5pPr>
            <a:lvl6pPr marL="2514201" indent="-228564" algn="l" defTabSz="457127" rtl="0" eaLnBrk="1" latinLnBrk="0" hangingPunct="1">
              <a:spcBef>
                <a:spcPct val="20000"/>
              </a:spcBef>
              <a:buFont typeface="Arial"/>
              <a:buChar char="•"/>
              <a:defRPr sz="2000" kern="1200">
                <a:solidFill>
                  <a:schemeClr val="tx1"/>
                </a:solidFill>
                <a:latin typeface="+mn-lt"/>
                <a:ea typeface="+mn-ea"/>
                <a:cs typeface="+mn-cs"/>
              </a:defRPr>
            </a:lvl6pPr>
            <a:lvl7pPr marL="2971328" indent="-228564" algn="l" defTabSz="457127" rtl="0" eaLnBrk="1" latinLnBrk="0" hangingPunct="1">
              <a:spcBef>
                <a:spcPct val="20000"/>
              </a:spcBef>
              <a:buFont typeface="Arial"/>
              <a:buChar char="•"/>
              <a:defRPr sz="2000" kern="1200">
                <a:solidFill>
                  <a:schemeClr val="tx1"/>
                </a:solidFill>
                <a:latin typeface="+mn-lt"/>
                <a:ea typeface="+mn-ea"/>
                <a:cs typeface="+mn-cs"/>
              </a:defRPr>
            </a:lvl7pPr>
            <a:lvl8pPr marL="3428455" indent="-228564" algn="l" defTabSz="457127" rtl="0" eaLnBrk="1" latinLnBrk="0" hangingPunct="1">
              <a:spcBef>
                <a:spcPct val="20000"/>
              </a:spcBef>
              <a:buFont typeface="Arial"/>
              <a:buChar char="•"/>
              <a:defRPr sz="2000" kern="1200">
                <a:solidFill>
                  <a:schemeClr val="tx1"/>
                </a:solidFill>
                <a:latin typeface="+mn-lt"/>
                <a:ea typeface="+mn-ea"/>
                <a:cs typeface="+mn-cs"/>
              </a:defRPr>
            </a:lvl8pPr>
            <a:lvl9pPr marL="3885583" indent="-228564" algn="l" defTabSz="457127"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1800" dirty="0">
              <a:solidFill>
                <a:srgbClr val="006A96"/>
              </a:solidFill>
              <a:latin typeface="Corbel" panose="020B0503020204020204" pitchFamily="34" charset="0"/>
              <a:ea typeface="+mj-ea"/>
              <a:cs typeface="Lucida Sans"/>
            </a:endParaRPr>
          </a:p>
        </p:txBody>
      </p:sp>
      <p:pic>
        <p:nvPicPr>
          <p:cNvPr id="6" name="Picture 5" descr="Z:\Undergraduate Advising\Undergraduate Programs Administration\Signature Logo Arts Group Advising Center.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122" y="4042756"/>
            <a:ext cx="1933575" cy="447675"/>
          </a:xfrm>
          <a:prstGeom prst="rect">
            <a:avLst/>
          </a:prstGeom>
          <a:noFill/>
          <a:ln>
            <a:noFill/>
          </a:ln>
        </p:spPr>
      </p:pic>
      <p:pic>
        <p:nvPicPr>
          <p:cNvPr id="2" name="Picture 1"/>
          <p:cNvPicPr>
            <a:picLocks noChangeAspect="1"/>
          </p:cNvPicPr>
          <p:nvPr/>
        </p:nvPicPr>
        <p:blipFill>
          <a:blip r:embed="rId4"/>
          <a:stretch>
            <a:fillRect/>
          </a:stretch>
        </p:blipFill>
        <p:spPr>
          <a:xfrm>
            <a:off x="1614791" y="1279025"/>
            <a:ext cx="1824792" cy="190619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7" name="Picture 6"/>
          <p:cNvPicPr>
            <a:picLocks noChangeAspect="1"/>
          </p:cNvPicPr>
          <p:nvPr/>
        </p:nvPicPr>
        <p:blipFill>
          <a:blip r:embed="rId5"/>
          <a:stretch>
            <a:fillRect/>
          </a:stretch>
        </p:blipFill>
        <p:spPr>
          <a:xfrm>
            <a:off x="3751325" y="1279025"/>
            <a:ext cx="1841521" cy="190619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8" name="Picture 7"/>
          <p:cNvPicPr>
            <a:picLocks noChangeAspect="1"/>
          </p:cNvPicPr>
          <p:nvPr/>
        </p:nvPicPr>
        <p:blipFill>
          <a:blip r:embed="rId6"/>
          <a:stretch>
            <a:fillRect/>
          </a:stretch>
        </p:blipFill>
        <p:spPr>
          <a:xfrm>
            <a:off x="5904588" y="1288603"/>
            <a:ext cx="1750346" cy="188704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7757989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4"/>
          <p:cNvSpPr txBox="1">
            <a:spLocks/>
          </p:cNvSpPr>
          <p:nvPr/>
        </p:nvSpPr>
        <p:spPr>
          <a:xfrm>
            <a:off x="297439" y="211667"/>
            <a:ext cx="8563255" cy="1238761"/>
          </a:xfrm>
          <a:prstGeom prst="rect">
            <a:avLst/>
          </a:prstGeom>
        </p:spPr>
        <p:txBody>
          <a:bodyPr vert="horz" lIns="91426" tIns="45713" rIns="91426" bIns="45713" rtlCol="0" anchor="b" anchorCtr="0">
            <a:noAutofit/>
          </a:bodyPr>
          <a:lstStyle>
            <a:lvl1pPr algn="l" defTabSz="457127" rtl="0" eaLnBrk="1" latinLnBrk="0" hangingPunct="1">
              <a:spcBef>
                <a:spcPct val="0"/>
              </a:spcBef>
              <a:buNone/>
              <a:defRPr sz="2800" kern="1200">
                <a:solidFill>
                  <a:schemeClr val="tx2">
                    <a:lumMod val="75000"/>
                  </a:schemeClr>
                </a:solidFill>
                <a:latin typeface="Helvetica Neue"/>
                <a:ea typeface="+mj-ea"/>
                <a:cs typeface="Helvetica Neue"/>
              </a:defRPr>
            </a:lvl1pPr>
          </a:lstStyle>
          <a:p>
            <a:pPr>
              <a:spcBef>
                <a:spcPct val="20000"/>
              </a:spcBef>
            </a:pPr>
            <a:r>
              <a:rPr lang="en-US" sz="3200" dirty="0" smtClean="0">
                <a:solidFill>
                  <a:srgbClr val="006A96"/>
                </a:solidFill>
                <a:latin typeface="Corbel" panose="020B0503020204020204" pitchFamily="34" charset="0"/>
                <a:cs typeface="Lucida Sans"/>
              </a:rPr>
              <a:t>Reflective Writing Activity </a:t>
            </a:r>
            <a:endParaRPr lang="en-US" sz="3200" dirty="0">
              <a:solidFill>
                <a:srgbClr val="006A96"/>
              </a:solidFill>
              <a:latin typeface="Corbel" panose="020B0503020204020204" pitchFamily="34" charset="0"/>
              <a:cs typeface="Lucida Sans"/>
            </a:endParaRPr>
          </a:p>
          <a:p>
            <a:pPr algn="ctr" defTabSz="457200"/>
            <a:endParaRPr lang="en-US" sz="3600" dirty="0"/>
          </a:p>
        </p:txBody>
      </p:sp>
      <p:sp>
        <p:nvSpPr>
          <p:cNvPr id="11" name="Content Placeholder 2"/>
          <p:cNvSpPr txBox="1">
            <a:spLocks/>
          </p:cNvSpPr>
          <p:nvPr/>
        </p:nvSpPr>
        <p:spPr>
          <a:xfrm>
            <a:off x="469864" y="1225868"/>
            <a:ext cx="8218403" cy="2912451"/>
          </a:xfrm>
          <a:prstGeom prst="rect">
            <a:avLst/>
          </a:prstGeom>
        </p:spPr>
        <p:txBody>
          <a:bodyPr/>
          <a:lstStyle>
            <a:lvl1pPr marL="0" indent="0" algn="l" defTabSz="457127" rtl="0" eaLnBrk="1" latinLnBrk="0" hangingPunct="1">
              <a:spcBef>
                <a:spcPct val="20000"/>
              </a:spcBef>
              <a:buFont typeface="Arial"/>
              <a:buNone/>
              <a:defRPr sz="2000" kern="1200">
                <a:solidFill>
                  <a:schemeClr val="tx2">
                    <a:lumMod val="75000"/>
                  </a:schemeClr>
                </a:solidFill>
                <a:latin typeface="Helvetica Neue"/>
                <a:ea typeface="+mn-ea"/>
                <a:cs typeface="Helvetica Neue"/>
              </a:defRPr>
            </a:lvl1pPr>
            <a:lvl2pPr marL="742832" indent="-285704" algn="l" defTabSz="457127" rtl="0" eaLnBrk="1" latinLnBrk="0" hangingPunct="1">
              <a:spcBef>
                <a:spcPct val="20000"/>
              </a:spcBef>
              <a:buFont typeface="Arial"/>
              <a:buChar char="•"/>
              <a:defRPr sz="2000" kern="1200">
                <a:solidFill>
                  <a:schemeClr val="tx2">
                    <a:lumMod val="75000"/>
                  </a:schemeClr>
                </a:solidFill>
                <a:latin typeface="Helvetica Neue"/>
                <a:ea typeface="+mn-ea"/>
                <a:cs typeface="Helvetica Neue"/>
              </a:defRPr>
            </a:lvl2pPr>
            <a:lvl3pPr marL="1142819" indent="-228564" algn="l" defTabSz="457127" rtl="0" eaLnBrk="1" latinLnBrk="0" hangingPunct="1">
              <a:spcBef>
                <a:spcPct val="20000"/>
              </a:spcBef>
              <a:buFont typeface="Arial"/>
              <a:buChar char="•"/>
              <a:defRPr sz="1800" kern="1200">
                <a:solidFill>
                  <a:schemeClr val="tx2">
                    <a:lumMod val="75000"/>
                  </a:schemeClr>
                </a:solidFill>
                <a:latin typeface="Helvetica Neue"/>
                <a:ea typeface="+mn-ea"/>
                <a:cs typeface="Helvetica Neue"/>
              </a:defRPr>
            </a:lvl3pPr>
            <a:lvl4pPr marL="1599946" indent="-228564" algn="l" defTabSz="457127" rtl="0" eaLnBrk="1" latinLnBrk="0" hangingPunct="1">
              <a:spcBef>
                <a:spcPct val="20000"/>
              </a:spcBef>
              <a:buFont typeface="Arial"/>
              <a:buChar char="•"/>
              <a:defRPr sz="1600" kern="1200">
                <a:solidFill>
                  <a:schemeClr val="tx2">
                    <a:lumMod val="75000"/>
                  </a:schemeClr>
                </a:solidFill>
                <a:latin typeface="Helvetica Neue"/>
                <a:ea typeface="+mn-ea"/>
                <a:cs typeface="Helvetica Neue"/>
              </a:defRPr>
            </a:lvl4pPr>
            <a:lvl5pPr marL="2147407" indent="-318897" algn="l" defTabSz="457127" rtl="0" eaLnBrk="1" latinLnBrk="0" hangingPunct="1">
              <a:spcBef>
                <a:spcPct val="20000"/>
              </a:spcBef>
              <a:buFont typeface="Arial"/>
              <a:buChar char="•"/>
              <a:defRPr sz="1300" kern="1200">
                <a:solidFill>
                  <a:schemeClr val="tx2">
                    <a:lumMod val="75000"/>
                  </a:schemeClr>
                </a:solidFill>
                <a:latin typeface="Helvetica Neue"/>
                <a:ea typeface="+mn-ea"/>
                <a:cs typeface="Helvetica Neue"/>
              </a:defRPr>
            </a:lvl5pPr>
            <a:lvl6pPr marL="2514201" indent="-228564" algn="l" defTabSz="457127" rtl="0" eaLnBrk="1" latinLnBrk="0" hangingPunct="1">
              <a:spcBef>
                <a:spcPct val="20000"/>
              </a:spcBef>
              <a:buFont typeface="Arial"/>
              <a:buChar char="•"/>
              <a:defRPr sz="2000" kern="1200">
                <a:solidFill>
                  <a:schemeClr val="tx1"/>
                </a:solidFill>
                <a:latin typeface="+mn-lt"/>
                <a:ea typeface="+mn-ea"/>
                <a:cs typeface="+mn-cs"/>
              </a:defRPr>
            </a:lvl6pPr>
            <a:lvl7pPr marL="2971328" indent="-228564" algn="l" defTabSz="457127" rtl="0" eaLnBrk="1" latinLnBrk="0" hangingPunct="1">
              <a:spcBef>
                <a:spcPct val="20000"/>
              </a:spcBef>
              <a:buFont typeface="Arial"/>
              <a:buChar char="•"/>
              <a:defRPr sz="2000" kern="1200">
                <a:solidFill>
                  <a:schemeClr val="tx1"/>
                </a:solidFill>
                <a:latin typeface="+mn-lt"/>
                <a:ea typeface="+mn-ea"/>
                <a:cs typeface="+mn-cs"/>
              </a:defRPr>
            </a:lvl7pPr>
            <a:lvl8pPr marL="3428455" indent="-228564" algn="l" defTabSz="457127" rtl="0" eaLnBrk="1" latinLnBrk="0" hangingPunct="1">
              <a:spcBef>
                <a:spcPct val="20000"/>
              </a:spcBef>
              <a:buFont typeface="Arial"/>
              <a:buChar char="•"/>
              <a:defRPr sz="2000" kern="1200">
                <a:solidFill>
                  <a:schemeClr val="tx1"/>
                </a:solidFill>
                <a:latin typeface="+mn-lt"/>
                <a:ea typeface="+mn-ea"/>
                <a:cs typeface="+mn-cs"/>
              </a:defRPr>
            </a:lvl8pPr>
            <a:lvl9pPr marL="3885583" indent="-228564" algn="l" defTabSz="457127"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1800" dirty="0">
              <a:solidFill>
                <a:srgbClr val="006A96"/>
              </a:solidFill>
              <a:latin typeface="Corbel" panose="020B0503020204020204" pitchFamily="34" charset="0"/>
              <a:ea typeface="+mj-ea"/>
              <a:cs typeface="Lucida Sans"/>
            </a:endParaRPr>
          </a:p>
        </p:txBody>
      </p:sp>
      <p:pic>
        <p:nvPicPr>
          <p:cNvPr id="6" name="Picture 5" descr="Z:\Undergraduate Advising\Undergraduate Programs Administration\Signature Logo Arts Group Advising Center.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122" y="4042756"/>
            <a:ext cx="1933575" cy="447675"/>
          </a:xfrm>
          <a:prstGeom prst="rect">
            <a:avLst/>
          </a:prstGeom>
          <a:noFill/>
          <a:ln>
            <a:noFill/>
          </a:ln>
        </p:spPr>
      </p:pic>
      <p:pic>
        <p:nvPicPr>
          <p:cNvPr id="1026" name="Picture 2" descr="Reflection reflection of spring lake"/>
          <p:cNvPicPr>
            <a:picLocks noChangeAspect="1" noChangeArrowheads="1"/>
          </p:cNvPicPr>
          <p:nvPr/>
        </p:nvPicPr>
        <p:blipFill rotWithShape="1">
          <a:blip r:embed="rId4">
            <a:extLst>
              <a:ext uri="{28A0092B-C50C-407E-A947-70E740481C1C}">
                <a14:useLocalDpi xmlns:a14="http://schemas.microsoft.com/office/drawing/2010/main" val="0"/>
              </a:ext>
            </a:extLst>
          </a:blip>
          <a:srcRect t="5751" b="6445"/>
          <a:stretch/>
        </p:blipFill>
        <p:spPr bwMode="auto">
          <a:xfrm>
            <a:off x="1020841" y="1013828"/>
            <a:ext cx="7116447" cy="2901601"/>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65188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4"/>
          <p:cNvSpPr txBox="1">
            <a:spLocks/>
          </p:cNvSpPr>
          <p:nvPr/>
        </p:nvSpPr>
        <p:spPr>
          <a:xfrm>
            <a:off x="297439" y="195367"/>
            <a:ext cx="8563255" cy="775885"/>
          </a:xfrm>
          <a:prstGeom prst="rect">
            <a:avLst/>
          </a:prstGeom>
        </p:spPr>
        <p:txBody>
          <a:bodyPr vert="horz" lIns="91426" tIns="45713" rIns="91426" bIns="45713" rtlCol="0" anchor="b" anchorCtr="0">
            <a:noAutofit/>
          </a:bodyPr>
          <a:lstStyle>
            <a:lvl1pPr algn="l" defTabSz="457127" rtl="0" eaLnBrk="1" latinLnBrk="0" hangingPunct="1">
              <a:spcBef>
                <a:spcPct val="0"/>
              </a:spcBef>
              <a:buNone/>
              <a:defRPr sz="2800" kern="1200">
                <a:solidFill>
                  <a:schemeClr val="tx2">
                    <a:lumMod val="75000"/>
                  </a:schemeClr>
                </a:solidFill>
                <a:latin typeface="Helvetica Neue"/>
                <a:ea typeface="+mj-ea"/>
                <a:cs typeface="Helvetica Neue"/>
              </a:defRPr>
            </a:lvl1pPr>
          </a:lstStyle>
          <a:p>
            <a:pPr defTabSz="457200"/>
            <a:r>
              <a:rPr lang="en-US" sz="3600" dirty="0">
                <a:solidFill>
                  <a:srgbClr val="C99700"/>
                </a:solidFill>
                <a:latin typeface="+mj-lt"/>
                <a:cs typeface="+mj-cs"/>
              </a:rPr>
              <a:t>4</a:t>
            </a:r>
            <a:r>
              <a:rPr lang="en-US" sz="3600" dirty="0" smtClean="0">
                <a:solidFill>
                  <a:srgbClr val="C99700"/>
                </a:solidFill>
                <a:latin typeface="+mj-lt"/>
                <a:cs typeface="+mj-cs"/>
              </a:rPr>
              <a:t>. Gain New Ideas to Refresh Your Career</a:t>
            </a:r>
            <a:endParaRPr lang="en-US" sz="3600" dirty="0">
              <a:solidFill>
                <a:srgbClr val="C99700"/>
              </a:solidFill>
              <a:latin typeface="+mj-lt"/>
              <a:cs typeface="+mj-cs"/>
            </a:endParaRPr>
          </a:p>
        </p:txBody>
      </p:sp>
      <p:sp>
        <p:nvSpPr>
          <p:cNvPr id="11" name="Content Placeholder 2"/>
          <p:cNvSpPr txBox="1">
            <a:spLocks/>
          </p:cNvSpPr>
          <p:nvPr/>
        </p:nvSpPr>
        <p:spPr>
          <a:xfrm>
            <a:off x="469864" y="1225868"/>
            <a:ext cx="8218403" cy="2912451"/>
          </a:xfrm>
          <a:prstGeom prst="rect">
            <a:avLst/>
          </a:prstGeom>
        </p:spPr>
        <p:txBody>
          <a:bodyPr/>
          <a:lstStyle>
            <a:lvl1pPr marL="0" indent="0" algn="l" defTabSz="457127" rtl="0" eaLnBrk="1" latinLnBrk="0" hangingPunct="1">
              <a:spcBef>
                <a:spcPct val="20000"/>
              </a:spcBef>
              <a:buFont typeface="Arial"/>
              <a:buNone/>
              <a:defRPr sz="2000" kern="1200">
                <a:solidFill>
                  <a:schemeClr val="tx2">
                    <a:lumMod val="75000"/>
                  </a:schemeClr>
                </a:solidFill>
                <a:latin typeface="Helvetica Neue"/>
                <a:ea typeface="+mn-ea"/>
                <a:cs typeface="Helvetica Neue"/>
              </a:defRPr>
            </a:lvl1pPr>
            <a:lvl2pPr marL="742832" indent="-285704" algn="l" defTabSz="457127" rtl="0" eaLnBrk="1" latinLnBrk="0" hangingPunct="1">
              <a:spcBef>
                <a:spcPct val="20000"/>
              </a:spcBef>
              <a:buFont typeface="Arial"/>
              <a:buChar char="•"/>
              <a:defRPr sz="2000" kern="1200">
                <a:solidFill>
                  <a:schemeClr val="tx2">
                    <a:lumMod val="75000"/>
                  </a:schemeClr>
                </a:solidFill>
                <a:latin typeface="Helvetica Neue"/>
                <a:ea typeface="+mn-ea"/>
                <a:cs typeface="Helvetica Neue"/>
              </a:defRPr>
            </a:lvl2pPr>
            <a:lvl3pPr marL="1142819" indent="-228564" algn="l" defTabSz="457127" rtl="0" eaLnBrk="1" latinLnBrk="0" hangingPunct="1">
              <a:spcBef>
                <a:spcPct val="20000"/>
              </a:spcBef>
              <a:buFont typeface="Arial"/>
              <a:buChar char="•"/>
              <a:defRPr sz="1800" kern="1200">
                <a:solidFill>
                  <a:schemeClr val="tx2">
                    <a:lumMod val="75000"/>
                  </a:schemeClr>
                </a:solidFill>
                <a:latin typeface="Helvetica Neue"/>
                <a:ea typeface="+mn-ea"/>
                <a:cs typeface="Helvetica Neue"/>
              </a:defRPr>
            </a:lvl3pPr>
            <a:lvl4pPr marL="1599946" indent="-228564" algn="l" defTabSz="457127" rtl="0" eaLnBrk="1" latinLnBrk="0" hangingPunct="1">
              <a:spcBef>
                <a:spcPct val="20000"/>
              </a:spcBef>
              <a:buFont typeface="Arial"/>
              <a:buChar char="•"/>
              <a:defRPr sz="1600" kern="1200">
                <a:solidFill>
                  <a:schemeClr val="tx2">
                    <a:lumMod val="75000"/>
                  </a:schemeClr>
                </a:solidFill>
                <a:latin typeface="Helvetica Neue"/>
                <a:ea typeface="+mn-ea"/>
                <a:cs typeface="Helvetica Neue"/>
              </a:defRPr>
            </a:lvl4pPr>
            <a:lvl5pPr marL="2147407" indent="-318897" algn="l" defTabSz="457127" rtl="0" eaLnBrk="1" latinLnBrk="0" hangingPunct="1">
              <a:spcBef>
                <a:spcPct val="20000"/>
              </a:spcBef>
              <a:buFont typeface="Arial"/>
              <a:buChar char="•"/>
              <a:defRPr sz="1300" kern="1200">
                <a:solidFill>
                  <a:schemeClr val="tx2">
                    <a:lumMod val="75000"/>
                  </a:schemeClr>
                </a:solidFill>
                <a:latin typeface="Helvetica Neue"/>
                <a:ea typeface="+mn-ea"/>
                <a:cs typeface="Helvetica Neue"/>
              </a:defRPr>
            </a:lvl5pPr>
            <a:lvl6pPr marL="2514201" indent="-228564" algn="l" defTabSz="457127" rtl="0" eaLnBrk="1" latinLnBrk="0" hangingPunct="1">
              <a:spcBef>
                <a:spcPct val="20000"/>
              </a:spcBef>
              <a:buFont typeface="Arial"/>
              <a:buChar char="•"/>
              <a:defRPr sz="2000" kern="1200">
                <a:solidFill>
                  <a:schemeClr val="tx1"/>
                </a:solidFill>
                <a:latin typeface="+mn-lt"/>
                <a:ea typeface="+mn-ea"/>
                <a:cs typeface="+mn-cs"/>
              </a:defRPr>
            </a:lvl6pPr>
            <a:lvl7pPr marL="2971328" indent="-228564" algn="l" defTabSz="457127" rtl="0" eaLnBrk="1" latinLnBrk="0" hangingPunct="1">
              <a:spcBef>
                <a:spcPct val="20000"/>
              </a:spcBef>
              <a:buFont typeface="Arial"/>
              <a:buChar char="•"/>
              <a:defRPr sz="2000" kern="1200">
                <a:solidFill>
                  <a:schemeClr val="tx1"/>
                </a:solidFill>
                <a:latin typeface="+mn-lt"/>
                <a:ea typeface="+mn-ea"/>
                <a:cs typeface="+mn-cs"/>
              </a:defRPr>
            </a:lvl7pPr>
            <a:lvl8pPr marL="3428455" indent="-228564" algn="l" defTabSz="457127" rtl="0" eaLnBrk="1" latinLnBrk="0" hangingPunct="1">
              <a:spcBef>
                <a:spcPct val="20000"/>
              </a:spcBef>
              <a:buFont typeface="Arial"/>
              <a:buChar char="•"/>
              <a:defRPr sz="2000" kern="1200">
                <a:solidFill>
                  <a:schemeClr val="tx1"/>
                </a:solidFill>
                <a:latin typeface="+mn-lt"/>
                <a:ea typeface="+mn-ea"/>
                <a:cs typeface="+mn-cs"/>
              </a:defRPr>
            </a:lvl8pPr>
            <a:lvl9pPr marL="3885583" indent="-228564" algn="l" defTabSz="457127"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1800" dirty="0">
              <a:solidFill>
                <a:srgbClr val="006A96"/>
              </a:solidFill>
              <a:latin typeface="Corbel" panose="020B0503020204020204" pitchFamily="34" charset="0"/>
              <a:ea typeface="+mj-ea"/>
              <a:cs typeface="Lucida Sans"/>
            </a:endParaRPr>
          </a:p>
        </p:txBody>
      </p:sp>
      <p:pic>
        <p:nvPicPr>
          <p:cNvPr id="6" name="Picture 5" descr="Z:\Undergraduate Advising\Undergraduate Programs Administration\Signature Logo Arts Group Advising Center.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122" y="4042756"/>
            <a:ext cx="1933575" cy="447675"/>
          </a:xfrm>
          <a:prstGeom prst="rect">
            <a:avLst/>
          </a:prstGeom>
          <a:noFill/>
          <a:ln>
            <a:noFill/>
          </a:ln>
        </p:spPr>
      </p:pic>
      <p:pic>
        <p:nvPicPr>
          <p:cNvPr id="1026" name="Picture 2" descr="http://cdn.pcwallart.com/images/ocean-water-wallpaper-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5664" y="1136149"/>
            <a:ext cx="5326802" cy="2996326"/>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205567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1113" y="1140978"/>
            <a:ext cx="5983686" cy="3099250"/>
          </a:xfrm>
        </p:spPr>
        <p:txBody>
          <a:bodyPr/>
          <a:lstStyle/>
          <a:p>
            <a:pPr lvl="0">
              <a:spcBef>
                <a:spcPts val="0"/>
              </a:spcBef>
              <a:spcAft>
                <a:spcPts val="600"/>
              </a:spcAft>
            </a:pPr>
            <a:r>
              <a:rPr lang="en-US" sz="2400" b="0" cap="none" dirty="0" smtClean="0">
                <a:solidFill>
                  <a:srgbClr val="006A96"/>
                </a:solidFill>
                <a:latin typeface="Corbel" panose="020B0503020204020204" pitchFamily="34" charset="0"/>
                <a:cs typeface="Lucida Sans"/>
              </a:rPr>
              <a:t>*  Professional Development</a:t>
            </a:r>
            <a:br>
              <a:rPr lang="en-US" sz="2400" b="0" cap="none" dirty="0" smtClean="0">
                <a:solidFill>
                  <a:srgbClr val="006A96"/>
                </a:solidFill>
                <a:latin typeface="Corbel" panose="020B0503020204020204" pitchFamily="34" charset="0"/>
                <a:cs typeface="Lucida Sans"/>
              </a:rPr>
            </a:br>
            <a:r>
              <a:rPr lang="en-US" sz="2400" b="0" cap="none" dirty="0" smtClean="0">
                <a:solidFill>
                  <a:srgbClr val="006A96"/>
                </a:solidFill>
                <a:latin typeface="Corbel" panose="020B0503020204020204" pitchFamily="34" charset="0"/>
                <a:cs typeface="Lucida Sans"/>
              </a:rPr>
              <a:t>*  Personal Growth/Work-Life Balance</a:t>
            </a:r>
            <a:br>
              <a:rPr lang="en-US" sz="2400" b="0" cap="none" dirty="0" smtClean="0">
                <a:solidFill>
                  <a:srgbClr val="006A96"/>
                </a:solidFill>
                <a:latin typeface="Corbel" panose="020B0503020204020204" pitchFamily="34" charset="0"/>
                <a:cs typeface="Lucida Sans"/>
              </a:rPr>
            </a:br>
            <a:r>
              <a:rPr lang="en-US" sz="2400" b="0" cap="none" dirty="0" smtClean="0">
                <a:solidFill>
                  <a:srgbClr val="006A96"/>
                </a:solidFill>
                <a:latin typeface="Corbel" panose="020B0503020204020204" pitchFamily="34" charset="0"/>
                <a:cs typeface="Lucida Sans"/>
              </a:rPr>
              <a:t>*  Relationships/Communication</a:t>
            </a:r>
            <a:r>
              <a:rPr lang="en-US" sz="2400" b="0" cap="none" dirty="0" smtClean="0">
                <a:solidFill>
                  <a:srgbClr val="006A96"/>
                </a:solidFill>
                <a:latin typeface="Corbel" panose="020B0503020204020204" pitchFamily="34" charset="0"/>
                <a:ea typeface="+mn-ea"/>
                <a:cs typeface="Lucida Sans"/>
              </a:rPr>
              <a:t/>
            </a:r>
            <a:br>
              <a:rPr lang="en-US" sz="2400" b="0" cap="none" dirty="0" smtClean="0">
                <a:solidFill>
                  <a:srgbClr val="006A96"/>
                </a:solidFill>
                <a:latin typeface="Corbel" panose="020B0503020204020204" pitchFamily="34" charset="0"/>
                <a:ea typeface="+mn-ea"/>
                <a:cs typeface="Lucida Sans"/>
              </a:rPr>
            </a:br>
            <a:r>
              <a:rPr lang="en-US" sz="2400" b="0" cap="none" dirty="0" smtClean="0">
                <a:solidFill>
                  <a:srgbClr val="006A96"/>
                </a:solidFill>
                <a:latin typeface="Corbel" panose="020B0503020204020204" pitchFamily="34" charset="0"/>
                <a:ea typeface="+mn-ea"/>
                <a:cs typeface="Lucida Sans"/>
              </a:rPr>
              <a:t>*  Physical Environment</a:t>
            </a:r>
            <a:br>
              <a:rPr lang="en-US" sz="2400" b="0" cap="none" dirty="0" smtClean="0">
                <a:solidFill>
                  <a:srgbClr val="006A96"/>
                </a:solidFill>
                <a:latin typeface="Corbel" panose="020B0503020204020204" pitchFamily="34" charset="0"/>
                <a:ea typeface="+mn-ea"/>
                <a:cs typeface="Lucida Sans"/>
              </a:rPr>
            </a:br>
            <a:r>
              <a:rPr lang="en-US" sz="2400" b="0" cap="none" dirty="0" smtClean="0">
                <a:solidFill>
                  <a:srgbClr val="006A96"/>
                </a:solidFill>
                <a:latin typeface="Corbel" panose="020B0503020204020204" pitchFamily="34" charset="0"/>
                <a:ea typeface="+mn-ea"/>
                <a:cs typeface="Lucida Sans"/>
              </a:rPr>
              <a:t>*  </a:t>
            </a:r>
            <a:r>
              <a:rPr lang="en-US" sz="2400" b="0" cap="none" dirty="0" smtClean="0">
                <a:solidFill>
                  <a:srgbClr val="006A96"/>
                </a:solidFill>
                <a:latin typeface="Corbel" panose="020B0503020204020204" pitchFamily="34" charset="0"/>
                <a:cs typeface="Lucida Sans"/>
              </a:rPr>
              <a:t>Other</a:t>
            </a:r>
            <a:r>
              <a:rPr lang="en-US" sz="2400" b="0" cap="none" dirty="0" smtClean="0">
                <a:solidFill>
                  <a:srgbClr val="006A96"/>
                </a:solidFill>
                <a:latin typeface="Corbel" panose="020B0503020204020204" pitchFamily="34" charset="0"/>
                <a:ea typeface="+mn-ea"/>
                <a:cs typeface="Lucida Sans"/>
              </a:rPr>
              <a:t/>
            </a:r>
            <a:br>
              <a:rPr lang="en-US" sz="2400" b="0" cap="none" dirty="0" smtClean="0">
                <a:solidFill>
                  <a:srgbClr val="006A96"/>
                </a:solidFill>
                <a:latin typeface="Corbel" panose="020B0503020204020204" pitchFamily="34" charset="0"/>
                <a:ea typeface="+mn-ea"/>
                <a:cs typeface="Lucida Sans"/>
              </a:rPr>
            </a:br>
            <a:r>
              <a:rPr lang="en-US" sz="2400" b="0" cap="none" dirty="0" smtClean="0">
                <a:solidFill>
                  <a:srgbClr val="006A96"/>
                </a:solidFill>
                <a:latin typeface="Corbel" panose="020B0503020204020204" pitchFamily="34" charset="0"/>
                <a:ea typeface="+mn-ea"/>
                <a:cs typeface="Lucida Sans"/>
              </a:rPr>
              <a:t/>
            </a:r>
            <a:br>
              <a:rPr lang="en-US" sz="2400" b="0" cap="none" dirty="0" smtClean="0">
                <a:solidFill>
                  <a:srgbClr val="006A96"/>
                </a:solidFill>
                <a:latin typeface="Corbel" panose="020B0503020204020204" pitchFamily="34" charset="0"/>
                <a:ea typeface="+mn-ea"/>
                <a:cs typeface="Lucida Sans"/>
              </a:rPr>
            </a:br>
            <a:r>
              <a:rPr lang="en-US" sz="2400" b="0" cap="none" dirty="0" smtClean="0">
                <a:solidFill>
                  <a:srgbClr val="006A96"/>
                </a:solidFill>
                <a:latin typeface="Corbel" panose="020B0503020204020204" pitchFamily="34" charset="0"/>
                <a:ea typeface="+mn-ea"/>
                <a:cs typeface="Lucida Sans"/>
              </a:rPr>
              <a:t/>
            </a:r>
            <a:br>
              <a:rPr lang="en-US" sz="2400" b="0" cap="none" dirty="0" smtClean="0">
                <a:solidFill>
                  <a:srgbClr val="006A96"/>
                </a:solidFill>
                <a:latin typeface="Corbel" panose="020B0503020204020204" pitchFamily="34" charset="0"/>
                <a:ea typeface="+mn-ea"/>
                <a:cs typeface="Lucida Sans"/>
              </a:rPr>
            </a:br>
            <a:r>
              <a:rPr lang="en-US" sz="1600" b="0" cap="none" dirty="0">
                <a:solidFill>
                  <a:srgbClr val="006A96"/>
                </a:solidFill>
                <a:latin typeface="Corbel" panose="020B0503020204020204" pitchFamily="34" charset="0"/>
                <a:ea typeface="+mn-ea"/>
                <a:cs typeface="Lucida Sans"/>
              </a:rPr>
              <a:t/>
            </a:r>
            <a:br>
              <a:rPr lang="en-US" sz="1600" b="0" cap="none" dirty="0">
                <a:solidFill>
                  <a:srgbClr val="006A96"/>
                </a:solidFill>
                <a:latin typeface="Corbel" panose="020B0503020204020204" pitchFamily="34" charset="0"/>
                <a:ea typeface="+mn-ea"/>
                <a:cs typeface="Lucida Sans"/>
              </a:rPr>
            </a:br>
            <a:endParaRPr lang="en-US" sz="1600" b="0" dirty="0">
              <a:latin typeface="Corbel" panose="020B0503020204020204" pitchFamily="34" charset="0"/>
            </a:endParaRPr>
          </a:p>
        </p:txBody>
      </p:sp>
      <p:sp>
        <p:nvSpPr>
          <p:cNvPr id="6" name="Rectangle 5"/>
          <p:cNvSpPr/>
          <p:nvPr/>
        </p:nvSpPr>
        <p:spPr>
          <a:xfrm>
            <a:off x="449729" y="370506"/>
            <a:ext cx="4777363" cy="584775"/>
          </a:xfrm>
          <a:prstGeom prst="rect">
            <a:avLst/>
          </a:prstGeom>
        </p:spPr>
        <p:txBody>
          <a:bodyPr wrap="square">
            <a:spAutoFit/>
          </a:bodyPr>
          <a:lstStyle/>
          <a:p>
            <a:r>
              <a:rPr lang="en-US" sz="3200" dirty="0" smtClean="0">
                <a:solidFill>
                  <a:srgbClr val="006A96"/>
                </a:solidFill>
                <a:latin typeface="Corbel" panose="020B0503020204020204" pitchFamily="34" charset="0"/>
                <a:cs typeface="Lucida Sans"/>
              </a:rPr>
              <a:t>Brainstorming Activity</a:t>
            </a:r>
          </a:p>
        </p:txBody>
      </p:sp>
    </p:spTree>
    <p:extLst>
      <p:ext uri="{BB962C8B-B14F-4D97-AF65-F5344CB8AC3E}">
        <p14:creationId xmlns:p14="http://schemas.microsoft.com/office/powerpoint/2010/main" val="989098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4"/>
          <p:cNvSpPr txBox="1">
            <a:spLocks/>
          </p:cNvSpPr>
          <p:nvPr/>
        </p:nvSpPr>
        <p:spPr>
          <a:xfrm>
            <a:off x="297439" y="211667"/>
            <a:ext cx="8563255" cy="775885"/>
          </a:xfrm>
          <a:prstGeom prst="rect">
            <a:avLst/>
          </a:prstGeom>
        </p:spPr>
        <p:txBody>
          <a:bodyPr vert="horz" lIns="91426" tIns="45713" rIns="91426" bIns="45713" rtlCol="0" anchor="b" anchorCtr="0">
            <a:noAutofit/>
          </a:bodyPr>
          <a:lstStyle>
            <a:lvl1pPr algn="l" defTabSz="457127" rtl="0" eaLnBrk="1" latinLnBrk="0" hangingPunct="1">
              <a:spcBef>
                <a:spcPct val="0"/>
              </a:spcBef>
              <a:buNone/>
              <a:defRPr sz="2800" kern="1200">
                <a:solidFill>
                  <a:schemeClr val="tx2">
                    <a:lumMod val="75000"/>
                  </a:schemeClr>
                </a:solidFill>
                <a:latin typeface="Helvetica Neue"/>
                <a:ea typeface="+mj-ea"/>
                <a:cs typeface="Helvetica Neue"/>
              </a:defRPr>
            </a:lvl1pPr>
          </a:lstStyle>
          <a:p>
            <a:pPr defTabSz="457200"/>
            <a:r>
              <a:rPr lang="en-US" sz="3800" dirty="0" smtClean="0">
                <a:solidFill>
                  <a:srgbClr val="C99700"/>
                </a:solidFill>
                <a:latin typeface="+mj-lt"/>
                <a:cs typeface="+mj-cs"/>
              </a:rPr>
              <a:t>Objectives</a:t>
            </a:r>
            <a:endParaRPr lang="en-US" sz="3800" dirty="0">
              <a:solidFill>
                <a:srgbClr val="C99700"/>
              </a:solidFill>
              <a:latin typeface="+mj-lt"/>
              <a:cs typeface="+mj-cs"/>
            </a:endParaRPr>
          </a:p>
        </p:txBody>
      </p:sp>
      <p:sp>
        <p:nvSpPr>
          <p:cNvPr id="11" name="Content Placeholder 2"/>
          <p:cNvSpPr txBox="1">
            <a:spLocks/>
          </p:cNvSpPr>
          <p:nvPr/>
        </p:nvSpPr>
        <p:spPr>
          <a:xfrm>
            <a:off x="469864" y="1225868"/>
            <a:ext cx="8218403" cy="2912451"/>
          </a:xfrm>
          <a:prstGeom prst="rect">
            <a:avLst/>
          </a:prstGeom>
        </p:spPr>
        <p:txBody>
          <a:bodyPr/>
          <a:lstStyle>
            <a:lvl1pPr marL="0" indent="0" algn="l" defTabSz="457127" rtl="0" eaLnBrk="1" latinLnBrk="0" hangingPunct="1">
              <a:spcBef>
                <a:spcPct val="20000"/>
              </a:spcBef>
              <a:buFont typeface="Arial"/>
              <a:buNone/>
              <a:defRPr sz="2000" kern="1200">
                <a:solidFill>
                  <a:schemeClr val="tx2">
                    <a:lumMod val="75000"/>
                  </a:schemeClr>
                </a:solidFill>
                <a:latin typeface="Helvetica Neue"/>
                <a:ea typeface="+mn-ea"/>
                <a:cs typeface="Helvetica Neue"/>
              </a:defRPr>
            </a:lvl1pPr>
            <a:lvl2pPr marL="742832" indent="-285704" algn="l" defTabSz="457127" rtl="0" eaLnBrk="1" latinLnBrk="0" hangingPunct="1">
              <a:spcBef>
                <a:spcPct val="20000"/>
              </a:spcBef>
              <a:buFont typeface="Arial"/>
              <a:buChar char="•"/>
              <a:defRPr sz="2000" kern="1200">
                <a:solidFill>
                  <a:schemeClr val="tx2">
                    <a:lumMod val="75000"/>
                  </a:schemeClr>
                </a:solidFill>
                <a:latin typeface="Helvetica Neue"/>
                <a:ea typeface="+mn-ea"/>
                <a:cs typeface="Helvetica Neue"/>
              </a:defRPr>
            </a:lvl2pPr>
            <a:lvl3pPr marL="1142819" indent="-228564" algn="l" defTabSz="457127" rtl="0" eaLnBrk="1" latinLnBrk="0" hangingPunct="1">
              <a:spcBef>
                <a:spcPct val="20000"/>
              </a:spcBef>
              <a:buFont typeface="Arial"/>
              <a:buChar char="•"/>
              <a:defRPr sz="1800" kern="1200">
                <a:solidFill>
                  <a:schemeClr val="tx2">
                    <a:lumMod val="75000"/>
                  </a:schemeClr>
                </a:solidFill>
                <a:latin typeface="Helvetica Neue"/>
                <a:ea typeface="+mn-ea"/>
                <a:cs typeface="Helvetica Neue"/>
              </a:defRPr>
            </a:lvl3pPr>
            <a:lvl4pPr marL="1599946" indent="-228564" algn="l" defTabSz="457127" rtl="0" eaLnBrk="1" latinLnBrk="0" hangingPunct="1">
              <a:spcBef>
                <a:spcPct val="20000"/>
              </a:spcBef>
              <a:buFont typeface="Arial"/>
              <a:buChar char="•"/>
              <a:defRPr sz="1600" kern="1200">
                <a:solidFill>
                  <a:schemeClr val="tx2">
                    <a:lumMod val="75000"/>
                  </a:schemeClr>
                </a:solidFill>
                <a:latin typeface="Helvetica Neue"/>
                <a:ea typeface="+mn-ea"/>
                <a:cs typeface="Helvetica Neue"/>
              </a:defRPr>
            </a:lvl4pPr>
            <a:lvl5pPr marL="2147407" indent="-318897" algn="l" defTabSz="457127" rtl="0" eaLnBrk="1" latinLnBrk="0" hangingPunct="1">
              <a:spcBef>
                <a:spcPct val="20000"/>
              </a:spcBef>
              <a:buFont typeface="Arial"/>
              <a:buChar char="•"/>
              <a:defRPr sz="1300" kern="1200">
                <a:solidFill>
                  <a:schemeClr val="tx2">
                    <a:lumMod val="75000"/>
                  </a:schemeClr>
                </a:solidFill>
                <a:latin typeface="Helvetica Neue"/>
                <a:ea typeface="+mn-ea"/>
                <a:cs typeface="Helvetica Neue"/>
              </a:defRPr>
            </a:lvl5pPr>
            <a:lvl6pPr marL="2514201" indent="-228564" algn="l" defTabSz="457127" rtl="0" eaLnBrk="1" latinLnBrk="0" hangingPunct="1">
              <a:spcBef>
                <a:spcPct val="20000"/>
              </a:spcBef>
              <a:buFont typeface="Arial"/>
              <a:buChar char="•"/>
              <a:defRPr sz="2000" kern="1200">
                <a:solidFill>
                  <a:schemeClr val="tx1"/>
                </a:solidFill>
                <a:latin typeface="+mn-lt"/>
                <a:ea typeface="+mn-ea"/>
                <a:cs typeface="+mn-cs"/>
              </a:defRPr>
            </a:lvl6pPr>
            <a:lvl7pPr marL="2971328" indent="-228564" algn="l" defTabSz="457127" rtl="0" eaLnBrk="1" latinLnBrk="0" hangingPunct="1">
              <a:spcBef>
                <a:spcPct val="20000"/>
              </a:spcBef>
              <a:buFont typeface="Arial"/>
              <a:buChar char="•"/>
              <a:defRPr sz="2000" kern="1200">
                <a:solidFill>
                  <a:schemeClr val="tx1"/>
                </a:solidFill>
                <a:latin typeface="+mn-lt"/>
                <a:ea typeface="+mn-ea"/>
                <a:cs typeface="+mn-cs"/>
              </a:defRPr>
            </a:lvl7pPr>
            <a:lvl8pPr marL="3428455" indent="-228564" algn="l" defTabSz="457127" rtl="0" eaLnBrk="1" latinLnBrk="0" hangingPunct="1">
              <a:spcBef>
                <a:spcPct val="20000"/>
              </a:spcBef>
              <a:buFont typeface="Arial"/>
              <a:buChar char="•"/>
              <a:defRPr sz="2000" kern="1200">
                <a:solidFill>
                  <a:schemeClr val="tx1"/>
                </a:solidFill>
                <a:latin typeface="+mn-lt"/>
                <a:ea typeface="+mn-ea"/>
                <a:cs typeface="+mn-cs"/>
              </a:defRPr>
            </a:lvl8pPr>
            <a:lvl9pPr marL="3885583" indent="-228564" algn="l" defTabSz="457127"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solidFill>
                  <a:srgbClr val="C99700"/>
                </a:solidFill>
                <a:latin typeface="+mj-lt"/>
                <a:ea typeface="+mj-ea"/>
                <a:cs typeface="+mj-cs"/>
              </a:rPr>
              <a:t>1. Understand the life and career planning process</a:t>
            </a:r>
          </a:p>
          <a:p>
            <a:r>
              <a:rPr lang="en-US" sz="2400" dirty="0">
                <a:solidFill>
                  <a:srgbClr val="C99700"/>
                </a:solidFill>
                <a:latin typeface="+mj-lt"/>
                <a:ea typeface="+mj-ea"/>
                <a:cs typeface="+mj-cs"/>
              </a:rPr>
              <a:t>2. Identify values related to professional development</a:t>
            </a:r>
          </a:p>
          <a:p>
            <a:r>
              <a:rPr lang="en-US" sz="2400" dirty="0">
                <a:solidFill>
                  <a:srgbClr val="C99700"/>
                </a:solidFill>
                <a:latin typeface="+mj-lt"/>
                <a:ea typeface="+mj-ea"/>
                <a:cs typeface="+mj-cs"/>
              </a:rPr>
              <a:t>3. Clarify professional motivations</a:t>
            </a:r>
          </a:p>
          <a:p>
            <a:r>
              <a:rPr lang="en-US" sz="2400" dirty="0">
                <a:solidFill>
                  <a:srgbClr val="C99700"/>
                </a:solidFill>
                <a:latin typeface="+mj-lt"/>
                <a:ea typeface="+mj-ea"/>
                <a:cs typeface="+mj-cs"/>
              </a:rPr>
              <a:t>4. Gain new ideas to refresh your career </a:t>
            </a:r>
          </a:p>
          <a:p>
            <a:r>
              <a:rPr lang="en-US" sz="2400" dirty="0">
                <a:solidFill>
                  <a:srgbClr val="C99700"/>
                </a:solidFill>
                <a:latin typeface="+mj-lt"/>
                <a:ea typeface="+mj-ea"/>
                <a:cs typeface="+mj-cs"/>
              </a:rPr>
              <a:t>5. Create action </a:t>
            </a:r>
            <a:r>
              <a:rPr lang="en-US" sz="2400" dirty="0" smtClean="0">
                <a:solidFill>
                  <a:srgbClr val="C99700"/>
                </a:solidFill>
                <a:latin typeface="+mj-lt"/>
                <a:ea typeface="+mj-ea"/>
                <a:cs typeface="+mj-cs"/>
              </a:rPr>
              <a:t>steps for change</a:t>
            </a:r>
            <a:endParaRPr lang="en-US" sz="2400" dirty="0">
              <a:solidFill>
                <a:srgbClr val="C99700"/>
              </a:solidFill>
              <a:latin typeface="+mj-lt"/>
              <a:ea typeface="+mj-ea"/>
              <a:cs typeface="+mj-cs"/>
            </a:endParaRPr>
          </a:p>
          <a:p>
            <a:endParaRPr lang="en-US" sz="1800" dirty="0">
              <a:solidFill>
                <a:srgbClr val="006A96"/>
              </a:solidFill>
              <a:latin typeface="Corbel" panose="020B0503020204020204" pitchFamily="34" charset="0"/>
              <a:ea typeface="+mj-ea"/>
              <a:cs typeface="Lucida Sans"/>
            </a:endParaRPr>
          </a:p>
        </p:txBody>
      </p:sp>
      <p:pic>
        <p:nvPicPr>
          <p:cNvPr id="6" name="Picture 5" descr="Z:\Undergraduate Advising\Undergraduate Programs Administration\Signature Logo Arts Group Advising Center.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122" y="4042756"/>
            <a:ext cx="1933575" cy="447675"/>
          </a:xfrm>
          <a:prstGeom prst="rect">
            <a:avLst/>
          </a:prstGeom>
          <a:noFill/>
          <a:ln>
            <a:noFill/>
          </a:ln>
        </p:spPr>
      </p:pic>
    </p:spTree>
    <p:extLst>
      <p:ext uri="{BB962C8B-B14F-4D97-AF65-F5344CB8AC3E}">
        <p14:creationId xmlns:p14="http://schemas.microsoft.com/office/powerpoint/2010/main" val="180267719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4"/>
          <p:cNvSpPr txBox="1">
            <a:spLocks/>
          </p:cNvSpPr>
          <p:nvPr/>
        </p:nvSpPr>
        <p:spPr>
          <a:xfrm>
            <a:off x="297439" y="211667"/>
            <a:ext cx="8563255" cy="662089"/>
          </a:xfrm>
          <a:prstGeom prst="rect">
            <a:avLst/>
          </a:prstGeom>
        </p:spPr>
        <p:txBody>
          <a:bodyPr vert="horz" lIns="91426" tIns="45713" rIns="91426" bIns="45713" rtlCol="0" anchor="b" anchorCtr="0">
            <a:noAutofit/>
          </a:bodyPr>
          <a:lstStyle>
            <a:lvl1pPr algn="l" defTabSz="457127" rtl="0" eaLnBrk="1" latinLnBrk="0" hangingPunct="1">
              <a:spcBef>
                <a:spcPct val="0"/>
              </a:spcBef>
              <a:buNone/>
              <a:defRPr sz="2800" kern="1200">
                <a:solidFill>
                  <a:schemeClr val="tx2">
                    <a:lumMod val="75000"/>
                  </a:schemeClr>
                </a:solidFill>
                <a:latin typeface="Helvetica Neue"/>
                <a:ea typeface="+mj-ea"/>
                <a:cs typeface="Helvetica Neue"/>
              </a:defRPr>
            </a:lvl1pPr>
          </a:lstStyle>
          <a:p>
            <a:pPr defTabSz="457200"/>
            <a:r>
              <a:rPr lang="en-US" sz="3200" dirty="0">
                <a:solidFill>
                  <a:srgbClr val="006A96"/>
                </a:solidFill>
                <a:latin typeface="Corbel" panose="020B0503020204020204" pitchFamily="34" charset="0"/>
                <a:cs typeface="Lucida Sans"/>
              </a:rPr>
              <a:t>I</a:t>
            </a:r>
            <a:r>
              <a:rPr lang="en-US" sz="3200" dirty="0" smtClean="0">
                <a:solidFill>
                  <a:srgbClr val="006A96"/>
                </a:solidFill>
                <a:latin typeface="Corbel" panose="020B0503020204020204" pitchFamily="34" charset="0"/>
                <a:cs typeface="Lucida Sans"/>
              </a:rPr>
              <a:t>deas to refresh your career:</a:t>
            </a:r>
            <a:endParaRPr lang="en-US" sz="3200" dirty="0">
              <a:solidFill>
                <a:srgbClr val="006A96"/>
              </a:solidFill>
              <a:latin typeface="Corbel" panose="020B0503020204020204" pitchFamily="34" charset="0"/>
              <a:cs typeface="Lucida Sans"/>
            </a:endParaRPr>
          </a:p>
        </p:txBody>
      </p:sp>
      <p:sp>
        <p:nvSpPr>
          <p:cNvPr id="11" name="Content Placeholder 2"/>
          <p:cNvSpPr txBox="1">
            <a:spLocks/>
          </p:cNvSpPr>
          <p:nvPr/>
        </p:nvSpPr>
        <p:spPr>
          <a:xfrm>
            <a:off x="469864" y="1225868"/>
            <a:ext cx="8218403" cy="2912451"/>
          </a:xfrm>
          <a:prstGeom prst="rect">
            <a:avLst/>
          </a:prstGeom>
        </p:spPr>
        <p:txBody>
          <a:bodyPr/>
          <a:lstStyle>
            <a:lvl1pPr marL="0" indent="0" algn="l" defTabSz="457127" rtl="0" eaLnBrk="1" latinLnBrk="0" hangingPunct="1">
              <a:spcBef>
                <a:spcPct val="20000"/>
              </a:spcBef>
              <a:buFont typeface="Arial"/>
              <a:buNone/>
              <a:defRPr sz="2000" kern="1200">
                <a:solidFill>
                  <a:schemeClr val="tx2">
                    <a:lumMod val="75000"/>
                  </a:schemeClr>
                </a:solidFill>
                <a:latin typeface="Helvetica Neue"/>
                <a:ea typeface="+mn-ea"/>
                <a:cs typeface="Helvetica Neue"/>
              </a:defRPr>
            </a:lvl1pPr>
            <a:lvl2pPr marL="742832" indent="-285704" algn="l" defTabSz="457127" rtl="0" eaLnBrk="1" latinLnBrk="0" hangingPunct="1">
              <a:spcBef>
                <a:spcPct val="20000"/>
              </a:spcBef>
              <a:buFont typeface="Arial"/>
              <a:buChar char="•"/>
              <a:defRPr sz="2000" kern="1200">
                <a:solidFill>
                  <a:schemeClr val="tx2">
                    <a:lumMod val="75000"/>
                  </a:schemeClr>
                </a:solidFill>
                <a:latin typeface="Helvetica Neue"/>
                <a:ea typeface="+mn-ea"/>
                <a:cs typeface="Helvetica Neue"/>
              </a:defRPr>
            </a:lvl2pPr>
            <a:lvl3pPr marL="1142819" indent="-228564" algn="l" defTabSz="457127" rtl="0" eaLnBrk="1" latinLnBrk="0" hangingPunct="1">
              <a:spcBef>
                <a:spcPct val="20000"/>
              </a:spcBef>
              <a:buFont typeface="Arial"/>
              <a:buChar char="•"/>
              <a:defRPr sz="1800" kern="1200">
                <a:solidFill>
                  <a:schemeClr val="tx2">
                    <a:lumMod val="75000"/>
                  </a:schemeClr>
                </a:solidFill>
                <a:latin typeface="Helvetica Neue"/>
                <a:ea typeface="+mn-ea"/>
                <a:cs typeface="Helvetica Neue"/>
              </a:defRPr>
            </a:lvl3pPr>
            <a:lvl4pPr marL="1599946" indent="-228564" algn="l" defTabSz="457127" rtl="0" eaLnBrk="1" latinLnBrk="0" hangingPunct="1">
              <a:spcBef>
                <a:spcPct val="20000"/>
              </a:spcBef>
              <a:buFont typeface="Arial"/>
              <a:buChar char="•"/>
              <a:defRPr sz="1600" kern="1200">
                <a:solidFill>
                  <a:schemeClr val="tx2">
                    <a:lumMod val="75000"/>
                  </a:schemeClr>
                </a:solidFill>
                <a:latin typeface="Helvetica Neue"/>
                <a:ea typeface="+mn-ea"/>
                <a:cs typeface="Helvetica Neue"/>
              </a:defRPr>
            </a:lvl4pPr>
            <a:lvl5pPr marL="2147407" indent="-318897" algn="l" defTabSz="457127" rtl="0" eaLnBrk="1" latinLnBrk="0" hangingPunct="1">
              <a:spcBef>
                <a:spcPct val="20000"/>
              </a:spcBef>
              <a:buFont typeface="Arial"/>
              <a:buChar char="•"/>
              <a:defRPr sz="1300" kern="1200">
                <a:solidFill>
                  <a:schemeClr val="tx2">
                    <a:lumMod val="75000"/>
                  </a:schemeClr>
                </a:solidFill>
                <a:latin typeface="Helvetica Neue"/>
                <a:ea typeface="+mn-ea"/>
                <a:cs typeface="Helvetica Neue"/>
              </a:defRPr>
            </a:lvl5pPr>
            <a:lvl6pPr marL="2514201" indent="-228564" algn="l" defTabSz="457127" rtl="0" eaLnBrk="1" latinLnBrk="0" hangingPunct="1">
              <a:spcBef>
                <a:spcPct val="20000"/>
              </a:spcBef>
              <a:buFont typeface="Arial"/>
              <a:buChar char="•"/>
              <a:defRPr sz="2000" kern="1200">
                <a:solidFill>
                  <a:schemeClr val="tx1"/>
                </a:solidFill>
                <a:latin typeface="+mn-lt"/>
                <a:ea typeface="+mn-ea"/>
                <a:cs typeface="+mn-cs"/>
              </a:defRPr>
            </a:lvl6pPr>
            <a:lvl7pPr marL="2971328" indent="-228564" algn="l" defTabSz="457127" rtl="0" eaLnBrk="1" latinLnBrk="0" hangingPunct="1">
              <a:spcBef>
                <a:spcPct val="20000"/>
              </a:spcBef>
              <a:buFont typeface="Arial"/>
              <a:buChar char="•"/>
              <a:defRPr sz="2000" kern="1200">
                <a:solidFill>
                  <a:schemeClr val="tx1"/>
                </a:solidFill>
                <a:latin typeface="+mn-lt"/>
                <a:ea typeface="+mn-ea"/>
                <a:cs typeface="+mn-cs"/>
              </a:defRPr>
            </a:lvl7pPr>
            <a:lvl8pPr marL="3428455" indent="-228564" algn="l" defTabSz="457127" rtl="0" eaLnBrk="1" latinLnBrk="0" hangingPunct="1">
              <a:spcBef>
                <a:spcPct val="20000"/>
              </a:spcBef>
              <a:buFont typeface="Arial"/>
              <a:buChar char="•"/>
              <a:defRPr sz="2000" kern="1200">
                <a:solidFill>
                  <a:schemeClr val="tx1"/>
                </a:solidFill>
                <a:latin typeface="+mn-lt"/>
                <a:ea typeface="+mn-ea"/>
                <a:cs typeface="+mn-cs"/>
              </a:defRPr>
            </a:lvl8pPr>
            <a:lvl9pPr marL="3885583" indent="-228564" algn="l" defTabSz="457127"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1800" dirty="0">
              <a:solidFill>
                <a:srgbClr val="006A96"/>
              </a:solidFill>
              <a:latin typeface="Corbel" panose="020B0503020204020204" pitchFamily="34" charset="0"/>
              <a:ea typeface="+mj-ea"/>
              <a:cs typeface="Lucida Sans"/>
            </a:endParaRPr>
          </a:p>
        </p:txBody>
      </p:sp>
      <p:pic>
        <p:nvPicPr>
          <p:cNvPr id="6" name="Picture 5" descr="Z:\Undergraduate Advising\Undergraduate Programs Administration\Signature Logo Arts Group Advising Center.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122" y="4042756"/>
            <a:ext cx="1933575" cy="447675"/>
          </a:xfrm>
          <a:prstGeom prst="rect">
            <a:avLst/>
          </a:prstGeom>
          <a:noFill/>
          <a:ln>
            <a:noFill/>
          </a:ln>
        </p:spPr>
      </p:pic>
      <p:sp>
        <p:nvSpPr>
          <p:cNvPr id="2" name="Rectangle 1"/>
          <p:cNvSpPr/>
          <p:nvPr/>
        </p:nvSpPr>
        <p:spPr>
          <a:xfrm>
            <a:off x="614995" y="873755"/>
            <a:ext cx="6243005" cy="800219"/>
          </a:xfrm>
          <a:prstGeom prst="rect">
            <a:avLst/>
          </a:prstGeom>
        </p:spPr>
        <p:txBody>
          <a:bodyPr wrap="square">
            <a:spAutoFit/>
          </a:bodyPr>
          <a:lstStyle/>
          <a:p>
            <a:pPr algn="r"/>
            <a:endParaRPr lang="en-US" sz="1000" dirty="0" smtClean="0">
              <a:solidFill>
                <a:srgbClr val="006A96"/>
              </a:solidFill>
              <a:latin typeface="Corbel" panose="020B0503020204020204" pitchFamily="34" charset="0"/>
            </a:endParaRPr>
          </a:p>
          <a:p>
            <a:r>
              <a:rPr lang="en-US" dirty="0" smtClean="0">
                <a:solidFill>
                  <a:srgbClr val="006A96"/>
                </a:solidFill>
                <a:latin typeface="Corbel" panose="020B0503020204020204" pitchFamily="34" charset="0"/>
              </a:rPr>
              <a:t> If you would like to  receive a list  of  ideas to refresh  your career,  email Kathryn </a:t>
            </a:r>
            <a:r>
              <a:rPr lang="en-US" dirty="0" err="1" smtClean="0">
                <a:solidFill>
                  <a:srgbClr val="006A96"/>
                </a:solidFill>
                <a:latin typeface="Corbel" panose="020B0503020204020204" pitchFamily="34" charset="0"/>
              </a:rPr>
              <a:t>Shickman</a:t>
            </a:r>
            <a:r>
              <a:rPr lang="en-US" dirty="0" smtClean="0">
                <a:solidFill>
                  <a:srgbClr val="006A96"/>
                </a:solidFill>
                <a:latin typeface="Corbel" panose="020B0503020204020204" pitchFamily="34" charset="0"/>
              </a:rPr>
              <a:t>  at  kjshickman@ucdavis.edu</a:t>
            </a:r>
            <a:endParaRPr lang="en-US" dirty="0"/>
          </a:p>
        </p:txBody>
      </p:sp>
    </p:spTree>
    <p:extLst>
      <p:ext uri="{BB962C8B-B14F-4D97-AF65-F5344CB8AC3E}">
        <p14:creationId xmlns:p14="http://schemas.microsoft.com/office/powerpoint/2010/main" val="394459813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4"/>
          <p:cNvSpPr txBox="1">
            <a:spLocks/>
          </p:cNvSpPr>
          <p:nvPr/>
        </p:nvSpPr>
        <p:spPr>
          <a:xfrm>
            <a:off x="297439" y="211667"/>
            <a:ext cx="8563255" cy="662089"/>
          </a:xfrm>
          <a:prstGeom prst="rect">
            <a:avLst/>
          </a:prstGeom>
        </p:spPr>
        <p:txBody>
          <a:bodyPr vert="horz" lIns="91426" tIns="45713" rIns="91426" bIns="45713" rtlCol="0" anchor="b" anchorCtr="0">
            <a:noAutofit/>
          </a:bodyPr>
          <a:lstStyle>
            <a:lvl1pPr algn="l" defTabSz="457127" rtl="0" eaLnBrk="1" latinLnBrk="0" hangingPunct="1">
              <a:spcBef>
                <a:spcPct val="0"/>
              </a:spcBef>
              <a:buNone/>
              <a:defRPr sz="2800" kern="1200">
                <a:solidFill>
                  <a:schemeClr val="tx2">
                    <a:lumMod val="75000"/>
                  </a:schemeClr>
                </a:solidFill>
                <a:latin typeface="Helvetica Neue"/>
                <a:ea typeface="+mj-ea"/>
                <a:cs typeface="Helvetica Neue"/>
              </a:defRPr>
            </a:lvl1pPr>
          </a:lstStyle>
          <a:p>
            <a:pPr defTabSz="457200"/>
            <a:r>
              <a:rPr lang="en-US" sz="3200" dirty="0">
                <a:solidFill>
                  <a:srgbClr val="006A96"/>
                </a:solidFill>
                <a:latin typeface="Corbel" panose="020B0503020204020204" pitchFamily="34" charset="0"/>
                <a:cs typeface="Lucida Sans"/>
              </a:rPr>
              <a:t>I</a:t>
            </a:r>
            <a:r>
              <a:rPr lang="en-US" sz="3200" dirty="0" smtClean="0">
                <a:solidFill>
                  <a:srgbClr val="006A96"/>
                </a:solidFill>
                <a:latin typeface="Corbel" panose="020B0503020204020204" pitchFamily="34" charset="0"/>
                <a:cs typeface="Lucida Sans"/>
              </a:rPr>
              <a:t>deas to refresh your career:</a:t>
            </a:r>
            <a:endParaRPr lang="en-US" sz="3200" dirty="0">
              <a:solidFill>
                <a:srgbClr val="006A96"/>
              </a:solidFill>
              <a:latin typeface="Corbel" panose="020B0503020204020204" pitchFamily="34" charset="0"/>
              <a:cs typeface="Lucida Sans"/>
            </a:endParaRPr>
          </a:p>
        </p:txBody>
      </p:sp>
      <p:sp>
        <p:nvSpPr>
          <p:cNvPr id="11" name="Content Placeholder 2"/>
          <p:cNvSpPr txBox="1">
            <a:spLocks/>
          </p:cNvSpPr>
          <p:nvPr/>
        </p:nvSpPr>
        <p:spPr>
          <a:xfrm>
            <a:off x="469864" y="1225868"/>
            <a:ext cx="8218403" cy="2912451"/>
          </a:xfrm>
          <a:prstGeom prst="rect">
            <a:avLst/>
          </a:prstGeom>
        </p:spPr>
        <p:txBody>
          <a:bodyPr/>
          <a:lstStyle>
            <a:lvl1pPr marL="0" indent="0" algn="l" defTabSz="457127" rtl="0" eaLnBrk="1" latinLnBrk="0" hangingPunct="1">
              <a:spcBef>
                <a:spcPct val="20000"/>
              </a:spcBef>
              <a:buFont typeface="Arial"/>
              <a:buNone/>
              <a:defRPr sz="2000" kern="1200">
                <a:solidFill>
                  <a:schemeClr val="tx2">
                    <a:lumMod val="75000"/>
                  </a:schemeClr>
                </a:solidFill>
                <a:latin typeface="Helvetica Neue"/>
                <a:ea typeface="+mn-ea"/>
                <a:cs typeface="Helvetica Neue"/>
              </a:defRPr>
            </a:lvl1pPr>
            <a:lvl2pPr marL="742832" indent="-285704" algn="l" defTabSz="457127" rtl="0" eaLnBrk="1" latinLnBrk="0" hangingPunct="1">
              <a:spcBef>
                <a:spcPct val="20000"/>
              </a:spcBef>
              <a:buFont typeface="Arial"/>
              <a:buChar char="•"/>
              <a:defRPr sz="2000" kern="1200">
                <a:solidFill>
                  <a:schemeClr val="tx2">
                    <a:lumMod val="75000"/>
                  </a:schemeClr>
                </a:solidFill>
                <a:latin typeface="Helvetica Neue"/>
                <a:ea typeface="+mn-ea"/>
                <a:cs typeface="Helvetica Neue"/>
              </a:defRPr>
            </a:lvl2pPr>
            <a:lvl3pPr marL="1142819" indent="-228564" algn="l" defTabSz="457127" rtl="0" eaLnBrk="1" latinLnBrk="0" hangingPunct="1">
              <a:spcBef>
                <a:spcPct val="20000"/>
              </a:spcBef>
              <a:buFont typeface="Arial"/>
              <a:buChar char="•"/>
              <a:defRPr sz="1800" kern="1200">
                <a:solidFill>
                  <a:schemeClr val="tx2">
                    <a:lumMod val="75000"/>
                  </a:schemeClr>
                </a:solidFill>
                <a:latin typeface="Helvetica Neue"/>
                <a:ea typeface="+mn-ea"/>
                <a:cs typeface="Helvetica Neue"/>
              </a:defRPr>
            </a:lvl3pPr>
            <a:lvl4pPr marL="1599946" indent="-228564" algn="l" defTabSz="457127" rtl="0" eaLnBrk="1" latinLnBrk="0" hangingPunct="1">
              <a:spcBef>
                <a:spcPct val="20000"/>
              </a:spcBef>
              <a:buFont typeface="Arial"/>
              <a:buChar char="•"/>
              <a:defRPr sz="1600" kern="1200">
                <a:solidFill>
                  <a:schemeClr val="tx2">
                    <a:lumMod val="75000"/>
                  </a:schemeClr>
                </a:solidFill>
                <a:latin typeface="Helvetica Neue"/>
                <a:ea typeface="+mn-ea"/>
                <a:cs typeface="Helvetica Neue"/>
              </a:defRPr>
            </a:lvl4pPr>
            <a:lvl5pPr marL="2147407" indent="-318897" algn="l" defTabSz="457127" rtl="0" eaLnBrk="1" latinLnBrk="0" hangingPunct="1">
              <a:spcBef>
                <a:spcPct val="20000"/>
              </a:spcBef>
              <a:buFont typeface="Arial"/>
              <a:buChar char="•"/>
              <a:defRPr sz="1300" kern="1200">
                <a:solidFill>
                  <a:schemeClr val="tx2">
                    <a:lumMod val="75000"/>
                  </a:schemeClr>
                </a:solidFill>
                <a:latin typeface="Helvetica Neue"/>
                <a:ea typeface="+mn-ea"/>
                <a:cs typeface="Helvetica Neue"/>
              </a:defRPr>
            </a:lvl5pPr>
            <a:lvl6pPr marL="2514201" indent="-228564" algn="l" defTabSz="457127" rtl="0" eaLnBrk="1" latinLnBrk="0" hangingPunct="1">
              <a:spcBef>
                <a:spcPct val="20000"/>
              </a:spcBef>
              <a:buFont typeface="Arial"/>
              <a:buChar char="•"/>
              <a:defRPr sz="2000" kern="1200">
                <a:solidFill>
                  <a:schemeClr val="tx1"/>
                </a:solidFill>
                <a:latin typeface="+mn-lt"/>
                <a:ea typeface="+mn-ea"/>
                <a:cs typeface="+mn-cs"/>
              </a:defRPr>
            </a:lvl6pPr>
            <a:lvl7pPr marL="2971328" indent="-228564" algn="l" defTabSz="457127" rtl="0" eaLnBrk="1" latinLnBrk="0" hangingPunct="1">
              <a:spcBef>
                <a:spcPct val="20000"/>
              </a:spcBef>
              <a:buFont typeface="Arial"/>
              <a:buChar char="•"/>
              <a:defRPr sz="2000" kern="1200">
                <a:solidFill>
                  <a:schemeClr val="tx1"/>
                </a:solidFill>
                <a:latin typeface="+mn-lt"/>
                <a:ea typeface="+mn-ea"/>
                <a:cs typeface="+mn-cs"/>
              </a:defRPr>
            </a:lvl7pPr>
            <a:lvl8pPr marL="3428455" indent="-228564" algn="l" defTabSz="457127" rtl="0" eaLnBrk="1" latinLnBrk="0" hangingPunct="1">
              <a:spcBef>
                <a:spcPct val="20000"/>
              </a:spcBef>
              <a:buFont typeface="Arial"/>
              <a:buChar char="•"/>
              <a:defRPr sz="2000" kern="1200">
                <a:solidFill>
                  <a:schemeClr val="tx1"/>
                </a:solidFill>
                <a:latin typeface="+mn-lt"/>
                <a:ea typeface="+mn-ea"/>
                <a:cs typeface="+mn-cs"/>
              </a:defRPr>
            </a:lvl8pPr>
            <a:lvl9pPr marL="3885583" indent="-228564" algn="l" defTabSz="457127"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1800" dirty="0">
              <a:solidFill>
                <a:srgbClr val="006A96"/>
              </a:solidFill>
              <a:latin typeface="Corbel" panose="020B0503020204020204" pitchFamily="34" charset="0"/>
              <a:ea typeface="+mj-ea"/>
              <a:cs typeface="Lucida Sans"/>
            </a:endParaRPr>
          </a:p>
        </p:txBody>
      </p:sp>
      <p:pic>
        <p:nvPicPr>
          <p:cNvPr id="6" name="Picture 5" descr="Z:\Undergraduate Advising\Undergraduate Programs Administration\Signature Logo Arts Group Advising Center.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122" y="4042756"/>
            <a:ext cx="1933575" cy="447675"/>
          </a:xfrm>
          <a:prstGeom prst="rect">
            <a:avLst/>
          </a:prstGeom>
          <a:noFill/>
          <a:ln>
            <a:noFill/>
          </a:ln>
        </p:spPr>
      </p:pic>
      <p:sp>
        <p:nvSpPr>
          <p:cNvPr id="2" name="Rectangle 1"/>
          <p:cNvSpPr/>
          <p:nvPr/>
        </p:nvSpPr>
        <p:spPr>
          <a:xfrm>
            <a:off x="614995" y="873755"/>
            <a:ext cx="6243005" cy="3231654"/>
          </a:xfrm>
          <a:prstGeom prst="rect">
            <a:avLst/>
          </a:prstGeom>
        </p:spPr>
        <p:txBody>
          <a:bodyPr wrap="square">
            <a:spAutoFit/>
          </a:bodyPr>
          <a:lstStyle/>
          <a:p>
            <a:pPr marL="285750" indent="-285750">
              <a:buFont typeface="Wingdings" panose="05000000000000000000" pitchFamily="2" charset="2"/>
              <a:buChar char="ü"/>
            </a:pPr>
            <a:r>
              <a:rPr lang="en-US" dirty="0">
                <a:solidFill>
                  <a:srgbClr val="006A96"/>
                </a:solidFill>
                <a:latin typeface="Corbel" panose="020B0503020204020204" pitchFamily="34" charset="0"/>
              </a:rPr>
              <a:t>Sign up for a staff training course</a:t>
            </a:r>
          </a:p>
          <a:p>
            <a:pPr marL="285750" indent="-285750">
              <a:buFont typeface="Wingdings" panose="05000000000000000000" pitchFamily="2" charset="2"/>
              <a:buChar char="ü"/>
            </a:pPr>
            <a:r>
              <a:rPr lang="en-US" dirty="0" smtClean="0">
                <a:solidFill>
                  <a:srgbClr val="006A96"/>
                </a:solidFill>
                <a:latin typeface="Corbel" panose="020B0503020204020204" pitchFamily="34" charset="0"/>
                <a:cs typeface="Lucida Sans"/>
              </a:rPr>
              <a:t>Maintain a professional network via social media</a:t>
            </a:r>
          </a:p>
          <a:p>
            <a:pPr marL="285750" indent="-285750">
              <a:buFont typeface="Wingdings" panose="05000000000000000000" pitchFamily="2" charset="2"/>
              <a:buChar char="ü"/>
            </a:pPr>
            <a:r>
              <a:rPr lang="en-US" dirty="0" smtClean="0">
                <a:solidFill>
                  <a:srgbClr val="006A96"/>
                </a:solidFill>
                <a:latin typeface="Corbel" panose="020B0503020204020204" pitchFamily="34" charset="0"/>
                <a:cs typeface="Lucida Sans"/>
              </a:rPr>
              <a:t>Keep a Journal of your work accomplishment</a:t>
            </a:r>
          </a:p>
          <a:p>
            <a:pPr marL="285750" indent="-285750">
              <a:buFont typeface="Wingdings" panose="05000000000000000000" pitchFamily="2" charset="2"/>
              <a:buChar char="ü"/>
            </a:pPr>
            <a:r>
              <a:rPr lang="en-US" dirty="0" smtClean="0">
                <a:solidFill>
                  <a:srgbClr val="006A96"/>
                </a:solidFill>
                <a:latin typeface="Corbel" panose="020B0503020204020204" pitchFamily="34" charset="0"/>
                <a:cs typeface="Lucida Sans"/>
              </a:rPr>
              <a:t>Write a personal mission statement</a:t>
            </a:r>
          </a:p>
          <a:p>
            <a:pPr marL="285750" indent="-285750">
              <a:buFont typeface="Wingdings" panose="05000000000000000000" pitchFamily="2" charset="2"/>
              <a:buChar char="ü"/>
            </a:pPr>
            <a:r>
              <a:rPr lang="en-US" dirty="0" smtClean="0">
                <a:solidFill>
                  <a:srgbClr val="006A96"/>
                </a:solidFill>
                <a:latin typeface="Corbel" panose="020B0503020204020204" pitchFamily="34" charset="0"/>
              </a:rPr>
              <a:t>Start an exercise, walking or meditation group on campus</a:t>
            </a:r>
          </a:p>
          <a:p>
            <a:pPr marL="285750" indent="-285750">
              <a:buFont typeface="Wingdings" panose="05000000000000000000" pitchFamily="2" charset="2"/>
              <a:buChar char="ü"/>
            </a:pPr>
            <a:r>
              <a:rPr lang="en-US" dirty="0" smtClean="0">
                <a:solidFill>
                  <a:srgbClr val="006A96"/>
                </a:solidFill>
                <a:latin typeface="Corbel" panose="020B0503020204020204" pitchFamily="34" charset="0"/>
              </a:rPr>
              <a:t>Develop deeper relationships with people across campus</a:t>
            </a:r>
          </a:p>
          <a:p>
            <a:pPr marL="285750" indent="-285750">
              <a:buFont typeface="Wingdings" panose="05000000000000000000" pitchFamily="2" charset="2"/>
              <a:buChar char="ü"/>
            </a:pPr>
            <a:r>
              <a:rPr lang="en-US" dirty="0" smtClean="0">
                <a:solidFill>
                  <a:srgbClr val="006A96"/>
                </a:solidFill>
                <a:latin typeface="Corbel" panose="020B0503020204020204" pitchFamily="34" charset="0"/>
              </a:rPr>
              <a:t>Rearrange your office space</a:t>
            </a:r>
          </a:p>
          <a:p>
            <a:pPr marL="285750" indent="-285750">
              <a:buFont typeface="Wingdings" panose="05000000000000000000" pitchFamily="2" charset="2"/>
              <a:buChar char="ü"/>
            </a:pPr>
            <a:r>
              <a:rPr lang="en-US" dirty="0" smtClean="0">
                <a:solidFill>
                  <a:srgbClr val="006A96"/>
                </a:solidFill>
                <a:latin typeface="Corbel" panose="020B0503020204020204" pitchFamily="34" charset="0"/>
              </a:rPr>
              <a:t>Update your wardrobe</a:t>
            </a:r>
          </a:p>
          <a:p>
            <a:pPr marL="285750" indent="-285750">
              <a:buFont typeface="Wingdings" panose="05000000000000000000" pitchFamily="2" charset="2"/>
              <a:buChar char="ü"/>
            </a:pPr>
            <a:r>
              <a:rPr lang="en-US" dirty="0" smtClean="0">
                <a:solidFill>
                  <a:srgbClr val="006A96"/>
                </a:solidFill>
                <a:latin typeface="Corbel" panose="020B0503020204020204" pitchFamily="34" charset="0"/>
              </a:rPr>
              <a:t>Apply for a new job</a:t>
            </a:r>
          </a:p>
          <a:p>
            <a:endParaRPr lang="en-US" sz="1400" dirty="0" smtClean="0">
              <a:solidFill>
                <a:srgbClr val="006A96"/>
              </a:solidFill>
              <a:latin typeface="Corbel" panose="020B0503020204020204" pitchFamily="34" charset="0"/>
            </a:endParaRPr>
          </a:p>
          <a:p>
            <a:pPr algn="r"/>
            <a:r>
              <a:rPr lang="en-US" sz="1000" dirty="0" smtClean="0">
                <a:solidFill>
                  <a:srgbClr val="006A96"/>
                </a:solidFill>
                <a:latin typeface="Corbel" panose="020B0503020204020204" pitchFamily="34" charset="0"/>
              </a:rPr>
              <a:t>(adapted from Career Fitness Check, careerlab.com)</a:t>
            </a:r>
          </a:p>
          <a:p>
            <a:r>
              <a:rPr lang="en-US" dirty="0" smtClean="0">
                <a:solidFill>
                  <a:srgbClr val="006A96"/>
                </a:solidFill>
                <a:latin typeface="Corbel" panose="020B0503020204020204" pitchFamily="34" charset="0"/>
              </a:rPr>
              <a:t> </a:t>
            </a:r>
            <a:endParaRPr lang="en-US" dirty="0"/>
          </a:p>
        </p:txBody>
      </p:sp>
      <p:pic>
        <p:nvPicPr>
          <p:cNvPr id="9218" name="Picture 2" descr="http://aws.hackingchristianity.net/wp-content/files/refresh-keyboard-depositphoto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3183" y="287839"/>
            <a:ext cx="2332572" cy="1523947"/>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287723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4"/>
          <p:cNvSpPr txBox="1">
            <a:spLocks/>
          </p:cNvSpPr>
          <p:nvPr/>
        </p:nvSpPr>
        <p:spPr>
          <a:xfrm>
            <a:off x="297439" y="211667"/>
            <a:ext cx="8563255" cy="981291"/>
          </a:xfrm>
          <a:prstGeom prst="rect">
            <a:avLst/>
          </a:prstGeom>
        </p:spPr>
        <p:txBody>
          <a:bodyPr vert="horz" lIns="91426" tIns="45713" rIns="91426" bIns="45713" rtlCol="0" anchor="b" anchorCtr="0">
            <a:noAutofit/>
          </a:bodyPr>
          <a:lstStyle>
            <a:lvl1pPr algn="l" defTabSz="457127" rtl="0" eaLnBrk="1" latinLnBrk="0" hangingPunct="1">
              <a:spcBef>
                <a:spcPct val="0"/>
              </a:spcBef>
              <a:buNone/>
              <a:defRPr sz="2800" kern="1200">
                <a:solidFill>
                  <a:schemeClr val="tx2">
                    <a:lumMod val="75000"/>
                  </a:schemeClr>
                </a:solidFill>
                <a:latin typeface="Helvetica Neue"/>
                <a:ea typeface="+mj-ea"/>
                <a:cs typeface="Helvetica Neue"/>
              </a:defRPr>
            </a:lvl1pPr>
          </a:lstStyle>
          <a:p>
            <a:pPr defTabSz="457200"/>
            <a:r>
              <a:rPr lang="en-US" sz="3200" dirty="0" smtClean="0">
                <a:solidFill>
                  <a:srgbClr val="006A96"/>
                </a:solidFill>
                <a:latin typeface="Corbel" panose="020B0503020204020204" pitchFamily="34" charset="0"/>
                <a:cs typeface="Lucida Sans"/>
              </a:rPr>
              <a:t>Group  Brainstorming - </a:t>
            </a:r>
            <a:r>
              <a:rPr lang="en-US" dirty="0" smtClean="0">
                <a:solidFill>
                  <a:srgbClr val="006A96"/>
                </a:solidFill>
                <a:latin typeface="Corbel" panose="020B0503020204020204" pitchFamily="34" charset="0"/>
                <a:cs typeface="Lucida Sans"/>
              </a:rPr>
              <a:t>Ideas to refresh your career:</a:t>
            </a:r>
            <a:endParaRPr lang="en-US" dirty="0">
              <a:solidFill>
                <a:srgbClr val="006A96"/>
              </a:solidFill>
              <a:latin typeface="Corbel" panose="020B0503020204020204" pitchFamily="34" charset="0"/>
              <a:cs typeface="Lucida Sans"/>
            </a:endParaRPr>
          </a:p>
        </p:txBody>
      </p:sp>
      <p:sp>
        <p:nvSpPr>
          <p:cNvPr id="11" name="Content Placeholder 2"/>
          <p:cNvSpPr txBox="1">
            <a:spLocks/>
          </p:cNvSpPr>
          <p:nvPr/>
        </p:nvSpPr>
        <p:spPr>
          <a:xfrm>
            <a:off x="469864" y="1225868"/>
            <a:ext cx="8218403" cy="2912451"/>
          </a:xfrm>
          <a:prstGeom prst="rect">
            <a:avLst/>
          </a:prstGeom>
        </p:spPr>
        <p:txBody>
          <a:bodyPr/>
          <a:lstStyle>
            <a:lvl1pPr marL="0" indent="0" algn="l" defTabSz="457127" rtl="0" eaLnBrk="1" latinLnBrk="0" hangingPunct="1">
              <a:spcBef>
                <a:spcPct val="20000"/>
              </a:spcBef>
              <a:buFont typeface="Arial"/>
              <a:buNone/>
              <a:defRPr sz="2000" kern="1200">
                <a:solidFill>
                  <a:schemeClr val="tx2">
                    <a:lumMod val="75000"/>
                  </a:schemeClr>
                </a:solidFill>
                <a:latin typeface="Helvetica Neue"/>
                <a:ea typeface="+mn-ea"/>
                <a:cs typeface="Helvetica Neue"/>
              </a:defRPr>
            </a:lvl1pPr>
            <a:lvl2pPr marL="742832" indent="-285704" algn="l" defTabSz="457127" rtl="0" eaLnBrk="1" latinLnBrk="0" hangingPunct="1">
              <a:spcBef>
                <a:spcPct val="20000"/>
              </a:spcBef>
              <a:buFont typeface="Arial"/>
              <a:buChar char="•"/>
              <a:defRPr sz="2000" kern="1200">
                <a:solidFill>
                  <a:schemeClr val="tx2">
                    <a:lumMod val="75000"/>
                  </a:schemeClr>
                </a:solidFill>
                <a:latin typeface="Helvetica Neue"/>
                <a:ea typeface="+mn-ea"/>
                <a:cs typeface="Helvetica Neue"/>
              </a:defRPr>
            </a:lvl2pPr>
            <a:lvl3pPr marL="1142819" indent="-228564" algn="l" defTabSz="457127" rtl="0" eaLnBrk="1" latinLnBrk="0" hangingPunct="1">
              <a:spcBef>
                <a:spcPct val="20000"/>
              </a:spcBef>
              <a:buFont typeface="Arial"/>
              <a:buChar char="•"/>
              <a:defRPr sz="1800" kern="1200">
                <a:solidFill>
                  <a:schemeClr val="tx2">
                    <a:lumMod val="75000"/>
                  </a:schemeClr>
                </a:solidFill>
                <a:latin typeface="Helvetica Neue"/>
                <a:ea typeface="+mn-ea"/>
                <a:cs typeface="Helvetica Neue"/>
              </a:defRPr>
            </a:lvl3pPr>
            <a:lvl4pPr marL="1599946" indent="-228564" algn="l" defTabSz="457127" rtl="0" eaLnBrk="1" latinLnBrk="0" hangingPunct="1">
              <a:spcBef>
                <a:spcPct val="20000"/>
              </a:spcBef>
              <a:buFont typeface="Arial"/>
              <a:buChar char="•"/>
              <a:defRPr sz="1600" kern="1200">
                <a:solidFill>
                  <a:schemeClr val="tx2">
                    <a:lumMod val="75000"/>
                  </a:schemeClr>
                </a:solidFill>
                <a:latin typeface="Helvetica Neue"/>
                <a:ea typeface="+mn-ea"/>
                <a:cs typeface="Helvetica Neue"/>
              </a:defRPr>
            </a:lvl4pPr>
            <a:lvl5pPr marL="2147407" indent="-318897" algn="l" defTabSz="457127" rtl="0" eaLnBrk="1" latinLnBrk="0" hangingPunct="1">
              <a:spcBef>
                <a:spcPct val="20000"/>
              </a:spcBef>
              <a:buFont typeface="Arial"/>
              <a:buChar char="•"/>
              <a:defRPr sz="1300" kern="1200">
                <a:solidFill>
                  <a:schemeClr val="tx2">
                    <a:lumMod val="75000"/>
                  </a:schemeClr>
                </a:solidFill>
                <a:latin typeface="Helvetica Neue"/>
                <a:ea typeface="+mn-ea"/>
                <a:cs typeface="Helvetica Neue"/>
              </a:defRPr>
            </a:lvl5pPr>
            <a:lvl6pPr marL="2514201" indent="-228564" algn="l" defTabSz="457127" rtl="0" eaLnBrk="1" latinLnBrk="0" hangingPunct="1">
              <a:spcBef>
                <a:spcPct val="20000"/>
              </a:spcBef>
              <a:buFont typeface="Arial"/>
              <a:buChar char="•"/>
              <a:defRPr sz="2000" kern="1200">
                <a:solidFill>
                  <a:schemeClr val="tx1"/>
                </a:solidFill>
                <a:latin typeface="+mn-lt"/>
                <a:ea typeface="+mn-ea"/>
                <a:cs typeface="+mn-cs"/>
              </a:defRPr>
            </a:lvl6pPr>
            <a:lvl7pPr marL="2971328" indent="-228564" algn="l" defTabSz="457127" rtl="0" eaLnBrk="1" latinLnBrk="0" hangingPunct="1">
              <a:spcBef>
                <a:spcPct val="20000"/>
              </a:spcBef>
              <a:buFont typeface="Arial"/>
              <a:buChar char="•"/>
              <a:defRPr sz="2000" kern="1200">
                <a:solidFill>
                  <a:schemeClr val="tx1"/>
                </a:solidFill>
                <a:latin typeface="+mn-lt"/>
                <a:ea typeface="+mn-ea"/>
                <a:cs typeface="+mn-cs"/>
              </a:defRPr>
            </a:lvl7pPr>
            <a:lvl8pPr marL="3428455" indent="-228564" algn="l" defTabSz="457127" rtl="0" eaLnBrk="1" latinLnBrk="0" hangingPunct="1">
              <a:spcBef>
                <a:spcPct val="20000"/>
              </a:spcBef>
              <a:buFont typeface="Arial"/>
              <a:buChar char="•"/>
              <a:defRPr sz="2000" kern="1200">
                <a:solidFill>
                  <a:schemeClr val="tx1"/>
                </a:solidFill>
                <a:latin typeface="+mn-lt"/>
                <a:ea typeface="+mn-ea"/>
                <a:cs typeface="+mn-cs"/>
              </a:defRPr>
            </a:lvl8pPr>
            <a:lvl9pPr marL="3885583" indent="-228564" algn="l" defTabSz="457127"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1800" dirty="0">
              <a:solidFill>
                <a:srgbClr val="006A96"/>
              </a:solidFill>
              <a:latin typeface="Corbel" panose="020B0503020204020204" pitchFamily="34" charset="0"/>
              <a:ea typeface="+mj-ea"/>
              <a:cs typeface="Lucida Sans"/>
            </a:endParaRPr>
          </a:p>
        </p:txBody>
      </p:sp>
      <p:pic>
        <p:nvPicPr>
          <p:cNvPr id="6" name="Picture 5" descr="Z:\Undergraduate Advising\Undergraduate Programs Administration\Signature Logo Arts Group Advising Center.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122" y="4042756"/>
            <a:ext cx="1933575" cy="447675"/>
          </a:xfrm>
          <a:prstGeom prst="rect">
            <a:avLst/>
          </a:prstGeom>
          <a:noFill/>
          <a:ln>
            <a:noFill/>
          </a:ln>
        </p:spPr>
      </p:pic>
      <p:sp>
        <p:nvSpPr>
          <p:cNvPr id="2" name="Rectangle 1"/>
          <p:cNvSpPr/>
          <p:nvPr/>
        </p:nvSpPr>
        <p:spPr>
          <a:xfrm>
            <a:off x="614995" y="1336665"/>
            <a:ext cx="6243005" cy="3508653"/>
          </a:xfrm>
          <a:prstGeom prst="rect">
            <a:avLst/>
          </a:prstGeom>
        </p:spPr>
        <p:txBody>
          <a:bodyPr wrap="square">
            <a:spAutoFit/>
          </a:bodyPr>
          <a:lstStyle/>
          <a:p>
            <a:pPr marL="285750" indent="-285750">
              <a:buFont typeface="Wingdings" panose="05000000000000000000" pitchFamily="2" charset="2"/>
              <a:buChar char="ü"/>
            </a:pPr>
            <a:r>
              <a:rPr lang="en-US" dirty="0" smtClean="0">
                <a:solidFill>
                  <a:srgbClr val="006A96"/>
                </a:solidFill>
                <a:latin typeface="Corbel" panose="020B0503020204020204" pitchFamily="34" charset="0"/>
              </a:rPr>
              <a:t>Cross train  with others in your department</a:t>
            </a:r>
          </a:p>
          <a:p>
            <a:pPr marL="285750" indent="-285750">
              <a:buFont typeface="Wingdings" panose="05000000000000000000" pitchFamily="2" charset="2"/>
              <a:buChar char="ü"/>
            </a:pPr>
            <a:r>
              <a:rPr lang="en-US" dirty="0" smtClean="0">
                <a:solidFill>
                  <a:srgbClr val="006A96"/>
                </a:solidFill>
                <a:latin typeface="Corbel" panose="020B0503020204020204" pitchFamily="34" charset="0"/>
                <a:cs typeface="Lucida Sans"/>
              </a:rPr>
              <a:t>Network with others advisers across UC campuses</a:t>
            </a:r>
          </a:p>
          <a:p>
            <a:pPr marL="285750" indent="-285750">
              <a:buFont typeface="Wingdings" panose="05000000000000000000" pitchFamily="2" charset="2"/>
              <a:buChar char="ü"/>
            </a:pPr>
            <a:r>
              <a:rPr lang="en-US" dirty="0" smtClean="0">
                <a:solidFill>
                  <a:srgbClr val="006A96"/>
                </a:solidFill>
                <a:latin typeface="Corbel" panose="020B0503020204020204" pitchFamily="34" charset="0"/>
                <a:cs typeface="Lucida Sans"/>
              </a:rPr>
              <a:t>Partner with student resource centers  across  campus</a:t>
            </a:r>
          </a:p>
          <a:p>
            <a:pPr marL="285750" indent="-285750">
              <a:buFont typeface="Wingdings" panose="05000000000000000000" pitchFamily="2" charset="2"/>
              <a:buChar char="ü"/>
            </a:pPr>
            <a:r>
              <a:rPr lang="en-US" dirty="0" smtClean="0">
                <a:solidFill>
                  <a:srgbClr val="006A96"/>
                </a:solidFill>
                <a:latin typeface="Corbel" panose="020B0503020204020204" pitchFamily="34" charset="0"/>
                <a:cs typeface="Lucida Sans"/>
              </a:rPr>
              <a:t>Seek support  systems</a:t>
            </a:r>
          </a:p>
          <a:p>
            <a:pPr marL="285750" indent="-285750">
              <a:buFont typeface="Wingdings" panose="05000000000000000000" pitchFamily="2" charset="2"/>
              <a:buChar char="ü"/>
            </a:pPr>
            <a:r>
              <a:rPr lang="en-US" dirty="0" smtClean="0">
                <a:solidFill>
                  <a:srgbClr val="006A96"/>
                </a:solidFill>
                <a:latin typeface="Corbel" panose="020B0503020204020204" pitchFamily="34" charset="0"/>
                <a:cs typeface="Lucida Sans"/>
              </a:rPr>
              <a:t>Set up informational  interviews to get ideas</a:t>
            </a:r>
          </a:p>
          <a:p>
            <a:pPr marL="285750" indent="-285750">
              <a:buFont typeface="Wingdings" panose="05000000000000000000" pitchFamily="2" charset="2"/>
              <a:buChar char="ü"/>
            </a:pPr>
            <a:r>
              <a:rPr lang="en-US" dirty="0" smtClean="0">
                <a:solidFill>
                  <a:srgbClr val="006A96"/>
                </a:solidFill>
                <a:latin typeface="Corbel" panose="020B0503020204020204" pitchFamily="34" charset="0"/>
                <a:cs typeface="Lucida Sans"/>
              </a:rPr>
              <a:t>Attend professional development training programs</a:t>
            </a:r>
          </a:p>
          <a:p>
            <a:pPr marL="285750" indent="-285750">
              <a:buFont typeface="Wingdings" panose="05000000000000000000" pitchFamily="2" charset="2"/>
              <a:buChar char="ü"/>
            </a:pPr>
            <a:r>
              <a:rPr lang="en-US" dirty="0" smtClean="0">
                <a:solidFill>
                  <a:srgbClr val="006A96"/>
                </a:solidFill>
                <a:latin typeface="Corbel" panose="020B0503020204020204" pitchFamily="34" charset="0"/>
                <a:cs typeface="Lucida Sans"/>
              </a:rPr>
              <a:t>Set boundaries between work and personal  life</a:t>
            </a:r>
          </a:p>
          <a:p>
            <a:pPr marL="285750" indent="-285750">
              <a:buFont typeface="Wingdings" panose="05000000000000000000" pitchFamily="2" charset="2"/>
              <a:buChar char="ü"/>
            </a:pPr>
            <a:r>
              <a:rPr lang="en-US" dirty="0" smtClean="0">
                <a:solidFill>
                  <a:srgbClr val="006A96"/>
                </a:solidFill>
                <a:latin typeface="Corbel" panose="020B0503020204020204" pitchFamily="34" charset="0"/>
                <a:cs typeface="Lucida Sans"/>
              </a:rPr>
              <a:t>Make your workspace  a reflection of yourself</a:t>
            </a:r>
          </a:p>
          <a:p>
            <a:pPr marL="285750" indent="-285750">
              <a:buFont typeface="Wingdings" panose="05000000000000000000" pitchFamily="2" charset="2"/>
              <a:buChar char="ü"/>
            </a:pPr>
            <a:r>
              <a:rPr lang="en-US" dirty="0" smtClean="0">
                <a:solidFill>
                  <a:srgbClr val="006A96"/>
                </a:solidFill>
                <a:latin typeface="Corbel" panose="020B0503020204020204" pitchFamily="34" charset="0"/>
                <a:cs typeface="Lucida Sans"/>
              </a:rPr>
              <a:t>Set  up your workspace to facilitate connections  with  coworkers</a:t>
            </a:r>
          </a:p>
          <a:p>
            <a:endParaRPr lang="en-US" sz="1400" dirty="0" smtClean="0">
              <a:solidFill>
                <a:srgbClr val="006A96"/>
              </a:solidFill>
              <a:latin typeface="Corbel" panose="020B0503020204020204" pitchFamily="34" charset="0"/>
            </a:endParaRPr>
          </a:p>
          <a:p>
            <a:pPr algn="r"/>
            <a:endParaRPr lang="en-US" sz="1000" dirty="0" smtClean="0">
              <a:solidFill>
                <a:srgbClr val="006A96"/>
              </a:solidFill>
              <a:latin typeface="Corbel" panose="020B0503020204020204" pitchFamily="34" charset="0"/>
            </a:endParaRPr>
          </a:p>
          <a:p>
            <a:r>
              <a:rPr lang="en-US" dirty="0" smtClean="0">
                <a:solidFill>
                  <a:srgbClr val="006A96"/>
                </a:solidFill>
                <a:latin typeface="Corbel" panose="020B0503020204020204" pitchFamily="34" charset="0"/>
              </a:rPr>
              <a:t> </a:t>
            </a:r>
            <a:endParaRPr lang="en-US" dirty="0"/>
          </a:p>
        </p:txBody>
      </p:sp>
    </p:spTree>
    <p:extLst>
      <p:ext uri="{BB962C8B-B14F-4D97-AF65-F5344CB8AC3E}">
        <p14:creationId xmlns:p14="http://schemas.microsoft.com/office/powerpoint/2010/main" val="353104394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4"/>
          <p:cNvSpPr txBox="1">
            <a:spLocks/>
          </p:cNvSpPr>
          <p:nvPr/>
        </p:nvSpPr>
        <p:spPr>
          <a:xfrm>
            <a:off x="297439" y="211667"/>
            <a:ext cx="8563255" cy="981291"/>
          </a:xfrm>
          <a:prstGeom prst="rect">
            <a:avLst/>
          </a:prstGeom>
        </p:spPr>
        <p:txBody>
          <a:bodyPr vert="horz" lIns="91426" tIns="45713" rIns="91426" bIns="45713" rtlCol="0" anchor="b" anchorCtr="0">
            <a:noAutofit/>
          </a:bodyPr>
          <a:lstStyle>
            <a:lvl1pPr algn="l" defTabSz="457127" rtl="0" eaLnBrk="1" latinLnBrk="0" hangingPunct="1">
              <a:spcBef>
                <a:spcPct val="0"/>
              </a:spcBef>
              <a:buNone/>
              <a:defRPr sz="2800" kern="1200">
                <a:solidFill>
                  <a:schemeClr val="tx2">
                    <a:lumMod val="75000"/>
                  </a:schemeClr>
                </a:solidFill>
                <a:latin typeface="Helvetica Neue"/>
                <a:ea typeface="+mj-ea"/>
                <a:cs typeface="Helvetica Neue"/>
              </a:defRPr>
            </a:lvl1pPr>
          </a:lstStyle>
          <a:p>
            <a:pPr defTabSz="457200"/>
            <a:r>
              <a:rPr lang="en-US" sz="3200" dirty="0" smtClean="0">
                <a:solidFill>
                  <a:srgbClr val="006A96"/>
                </a:solidFill>
                <a:latin typeface="Corbel" panose="020B0503020204020204" pitchFamily="34" charset="0"/>
                <a:cs typeface="Lucida Sans"/>
              </a:rPr>
              <a:t>Group  Brainstorming - </a:t>
            </a:r>
            <a:r>
              <a:rPr lang="en-US" dirty="0" smtClean="0">
                <a:solidFill>
                  <a:srgbClr val="006A96"/>
                </a:solidFill>
                <a:latin typeface="Corbel" panose="020B0503020204020204" pitchFamily="34" charset="0"/>
                <a:cs typeface="Lucida Sans"/>
              </a:rPr>
              <a:t>Ideas to refresh your career:</a:t>
            </a:r>
            <a:endParaRPr lang="en-US" dirty="0">
              <a:solidFill>
                <a:srgbClr val="006A96"/>
              </a:solidFill>
              <a:latin typeface="Corbel" panose="020B0503020204020204" pitchFamily="34" charset="0"/>
              <a:cs typeface="Lucida Sans"/>
            </a:endParaRPr>
          </a:p>
        </p:txBody>
      </p:sp>
      <p:sp>
        <p:nvSpPr>
          <p:cNvPr id="11" name="Content Placeholder 2"/>
          <p:cNvSpPr txBox="1">
            <a:spLocks/>
          </p:cNvSpPr>
          <p:nvPr/>
        </p:nvSpPr>
        <p:spPr>
          <a:xfrm>
            <a:off x="469864" y="1225868"/>
            <a:ext cx="8218403" cy="2912451"/>
          </a:xfrm>
          <a:prstGeom prst="rect">
            <a:avLst/>
          </a:prstGeom>
        </p:spPr>
        <p:txBody>
          <a:bodyPr/>
          <a:lstStyle>
            <a:lvl1pPr marL="0" indent="0" algn="l" defTabSz="457127" rtl="0" eaLnBrk="1" latinLnBrk="0" hangingPunct="1">
              <a:spcBef>
                <a:spcPct val="20000"/>
              </a:spcBef>
              <a:buFont typeface="Arial"/>
              <a:buNone/>
              <a:defRPr sz="2000" kern="1200">
                <a:solidFill>
                  <a:schemeClr val="tx2">
                    <a:lumMod val="75000"/>
                  </a:schemeClr>
                </a:solidFill>
                <a:latin typeface="Helvetica Neue"/>
                <a:ea typeface="+mn-ea"/>
                <a:cs typeface="Helvetica Neue"/>
              </a:defRPr>
            </a:lvl1pPr>
            <a:lvl2pPr marL="742832" indent="-285704" algn="l" defTabSz="457127" rtl="0" eaLnBrk="1" latinLnBrk="0" hangingPunct="1">
              <a:spcBef>
                <a:spcPct val="20000"/>
              </a:spcBef>
              <a:buFont typeface="Arial"/>
              <a:buChar char="•"/>
              <a:defRPr sz="2000" kern="1200">
                <a:solidFill>
                  <a:schemeClr val="tx2">
                    <a:lumMod val="75000"/>
                  </a:schemeClr>
                </a:solidFill>
                <a:latin typeface="Helvetica Neue"/>
                <a:ea typeface="+mn-ea"/>
                <a:cs typeface="Helvetica Neue"/>
              </a:defRPr>
            </a:lvl2pPr>
            <a:lvl3pPr marL="1142819" indent="-228564" algn="l" defTabSz="457127" rtl="0" eaLnBrk="1" latinLnBrk="0" hangingPunct="1">
              <a:spcBef>
                <a:spcPct val="20000"/>
              </a:spcBef>
              <a:buFont typeface="Arial"/>
              <a:buChar char="•"/>
              <a:defRPr sz="1800" kern="1200">
                <a:solidFill>
                  <a:schemeClr val="tx2">
                    <a:lumMod val="75000"/>
                  </a:schemeClr>
                </a:solidFill>
                <a:latin typeface="Helvetica Neue"/>
                <a:ea typeface="+mn-ea"/>
                <a:cs typeface="Helvetica Neue"/>
              </a:defRPr>
            </a:lvl3pPr>
            <a:lvl4pPr marL="1599946" indent="-228564" algn="l" defTabSz="457127" rtl="0" eaLnBrk="1" latinLnBrk="0" hangingPunct="1">
              <a:spcBef>
                <a:spcPct val="20000"/>
              </a:spcBef>
              <a:buFont typeface="Arial"/>
              <a:buChar char="•"/>
              <a:defRPr sz="1600" kern="1200">
                <a:solidFill>
                  <a:schemeClr val="tx2">
                    <a:lumMod val="75000"/>
                  </a:schemeClr>
                </a:solidFill>
                <a:latin typeface="Helvetica Neue"/>
                <a:ea typeface="+mn-ea"/>
                <a:cs typeface="Helvetica Neue"/>
              </a:defRPr>
            </a:lvl4pPr>
            <a:lvl5pPr marL="2147407" indent="-318897" algn="l" defTabSz="457127" rtl="0" eaLnBrk="1" latinLnBrk="0" hangingPunct="1">
              <a:spcBef>
                <a:spcPct val="20000"/>
              </a:spcBef>
              <a:buFont typeface="Arial"/>
              <a:buChar char="•"/>
              <a:defRPr sz="1300" kern="1200">
                <a:solidFill>
                  <a:schemeClr val="tx2">
                    <a:lumMod val="75000"/>
                  </a:schemeClr>
                </a:solidFill>
                <a:latin typeface="Helvetica Neue"/>
                <a:ea typeface="+mn-ea"/>
                <a:cs typeface="Helvetica Neue"/>
              </a:defRPr>
            </a:lvl5pPr>
            <a:lvl6pPr marL="2514201" indent="-228564" algn="l" defTabSz="457127" rtl="0" eaLnBrk="1" latinLnBrk="0" hangingPunct="1">
              <a:spcBef>
                <a:spcPct val="20000"/>
              </a:spcBef>
              <a:buFont typeface="Arial"/>
              <a:buChar char="•"/>
              <a:defRPr sz="2000" kern="1200">
                <a:solidFill>
                  <a:schemeClr val="tx1"/>
                </a:solidFill>
                <a:latin typeface="+mn-lt"/>
                <a:ea typeface="+mn-ea"/>
                <a:cs typeface="+mn-cs"/>
              </a:defRPr>
            </a:lvl6pPr>
            <a:lvl7pPr marL="2971328" indent="-228564" algn="l" defTabSz="457127" rtl="0" eaLnBrk="1" latinLnBrk="0" hangingPunct="1">
              <a:spcBef>
                <a:spcPct val="20000"/>
              </a:spcBef>
              <a:buFont typeface="Arial"/>
              <a:buChar char="•"/>
              <a:defRPr sz="2000" kern="1200">
                <a:solidFill>
                  <a:schemeClr val="tx1"/>
                </a:solidFill>
                <a:latin typeface="+mn-lt"/>
                <a:ea typeface="+mn-ea"/>
                <a:cs typeface="+mn-cs"/>
              </a:defRPr>
            </a:lvl7pPr>
            <a:lvl8pPr marL="3428455" indent="-228564" algn="l" defTabSz="457127" rtl="0" eaLnBrk="1" latinLnBrk="0" hangingPunct="1">
              <a:spcBef>
                <a:spcPct val="20000"/>
              </a:spcBef>
              <a:buFont typeface="Arial"/>
              <a:buChar char="•"/>
              <a:defRPr sz="2000" kern="1200">
                <a:solidFill>
                  <a:schemeClr val="tx1"/>
                </a:solidFill>
                <a:latin typeface="+mn-lt"/>
                <a:ea typeface="+mn-ea"/>
                <a:cs typeface="+mn-cs"/>
              </a:defRPr>
            </a:lvl8pPr>
            <a:lvl9pPr marL="3885583" indent="-228564" algn="l" defTabSz="457127"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1800" dirty="0">
              <a:solidFill>
                <a:srgbClr val="006A96"/>
              </a:solidFill>
              <a:latin typeface="Corbel" panose="020B0503020204020204" pitchFamily="34" charset="0"/>
              <a:ea typeface="+mj-ea"/>
              <a:cs typeface="Lucida Sans"/>
            </a:endParaRPr>
          </a:p>
        </p:txBody>
      </p:sp>
      <p:pic>
        <p:nvPicPr>
          <p:cNvPr id="6" name="Picture 5" descr="Z:\Undergraduate Advising\Undergraduate Programs Administration\Signature Logo Arts Group Advising Center.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122" y="4042756"/>
            <a:ext cx="1933575" cy="447675"/>
          </a:xfrm>
          <a:prstGeom prst="rect">
            <a:avLst/>
          </a:prstGeom>
          <a:noFill/>
          <a:ln>
            <a:noFill/>
          </a:ln>
        </p:spPr>
      </p:pic>
      <p:sp>
        <p:nvSpPr>
          <p:cNvPr id="2" name="Rectangle 1"/>
          <p:cNvSpPr/>
          <p:nvPr/>
        </p:nvSpPr>
        <p:spPr>
          <a:xfrm>
            <a:off x="614995" y="1336665"/>
            <a:ext cx="6243005" cy="3785652"/>
          </a:xfrm>
          <a:prstGeom prst="rect">
            <a:avLst/>
          </a:prstGeom>
        </p:spPr>
        <p:txBody>
          <a:bodyPr wrap="square">
            <a:spAutoFit/>
          </a:bodyPr>
          <a:lstStyle/>
          <a:p>
            <a:pPr marL="285750" indent="-285750">
              <a:buFont typeface="Wingdings" panose="05000000000000000000" pitchFamily="2" charset="2"/>
              <a:buChar char="ü"/>
            </a:pPr>
            <a:r>
              <a:rPr lang="en-US" dirty="0" smtClean="0">
                <a:solidFill>
                  <a:srgbClr val="006A96"/>
                </a:solidFill>
                <a:latin typeface="Corbel" panose="020B0503020204020204" pitchFamily="34" charset="0"/>
                <a:cs typeface="Lucida Sans"/>
              </a:rPr>
              <a:t>Join professional associations like  NACADA</a:t>
            </a:r>
          </a:p>
          <a:p>
            <a:pPr marL="285750" indent="-285750">
              <a:buFont typeface="Wingdings" panose="05000000000000000000" pitchFamily="2" charset="2"/>
              <a:buChar char="ü"/>
            </a:pPr>
            <a:r>
              <a:rPr lang="en-US" dirty="0" smtClean="0">
                <a:solidFill>
                  <a:srgbClr val="006A96"/>
                </a:solidFill>
                <a:latin typeface="Corbel" panose="020B0503020204020204" pitchFamily="34" charset="0"/>
                <a:cs typeface="Lucida Sans"/>
              </a:rPr>
              <a:t>Read advising journal articles and  discuss with others</a:t>
            </a:r>
          </a:p>
          <a:p>
            <a:pPr marL="285750" indent="-285750">
              <a:buFont typeface="Wingdings" panose="05000000000000000000" pitchFamily="2" charset="2"/>
              <a:buChar char="ü"/>
            </a:pPr>
            <a:r>
              <a:rPr lang="en-US" dirty="0" smtClean="0">
                <a:solidFill>
                  <a:srgbClr val="006A96"/>
                </a:solidFill>
                <a:latin typeface="Corbel" panose="020B0503020204020204" pitchFamily="34" charset="0"/>
                <a:cs typeface="Lucida Sans"/>
              </a:rPr>
              <a:t>Attend lecturers/conferences on campus</a:t>
            </a:r>
          </a:p>
          <a:p>
            <a:pPr marL="285750" indent="-285750">
              <a:buFont typeface="Wingdings" panose="05000000000000000000" pitchFamily="2" charset="2"/>
              <a:buChar char="ü"/>
            </a:pPr>
            <a:r>
              <a:rPr lang="en-US" dirty="0" smtClean="0">
                <a:solidFill>
                  <a:srgbClr val="006A96"/>
                </a:solidFill>
                <a:latin typeface="Corbel" panose="020B0503020204020204" pitchFamily="34" charset="0"/>
                <a:cs typeface="Lucida Sans"/>
              </a:rPr>
              <a:t>Reach out to colleagues to build a network (coffee, lunch)</a:t>
            </a:r>
          </a:p>
          <a:p>
            <a:pPr marL="285750" indent="-285750">
              <a:buFont typeface="Wingdings" panose="05000000000000000000" pitchFamily="2" charset="2"/>
              <a:buChar char="ü"/>
            </a:pPr>
            <a:r>
              <a:rPr lang="en-US" dirty="0" smtClean="0">
                <a:solidFill>
                  <a:srgbClr val="006A96"/>
                </a:solidFill>
                <a:latin typeface="Corbel" panose="020B0503020204020204" pitchFamily="34" charset="0"/>
                <a:cs typeface="Lucida Sans"/>
              </a:rPr>
              <a:t>Take  breaks</a:t>
            </a:r>
          </a:p>
          <a:p>
            <a:pPr marL="285750" indent="-285750">
              <a:buFont typeface="Wingdings" panose="05000000000000000000" pitchFamily="2" charset="2"/>
              <a:buChar char="ü"/>
            </a:pPr>
            <a:r>
              <a:rPr lang="en-US" dirty="0" smtClean="0">
                <a:solidFill>
                  <a:srgbClr val="006A96"/>
                </a:solidFill>
                <a:latin typeface="Corbel" panose="020B0503020204020204" pitchFamily="34" charset="0"/>
                <a:cs typeface="Lucida Sans"/>
              </a:rPr>
              <a:t>Schedule  in “me time” for self improvement activities </a:t>
            </a:r>
          </a:p>
          <a:p>
            <a:pPr marL="285750" indent="-285750">
              <a:buFont typeface="Wingdings" panose="05000000000000000000" pitchFamily="2" charset="2"/>
              <a:buChar char="ü"/>
            </a:pPr>
            <a:r>
              <a:rPr lang="en-US" dirty="0" smtClean="0">
                <a:solidFill>
                  <a:srgbClr val="006A96"/>
                </a:solidFill>
                <a:latin typeface="Corbel" panose="020B0503020204020204" pitchFamily="34" charset="0"/>
                <a:cs typeface="Lucida Sans"/>
              </a:rPr>
              <a:t>Establish goals for  the future and  discuss with family</a:t>
            </a:r>
          </a:p>
          <a:p>
            <a:pPr marL="285750" indent="-285750">
              <a:buFont typeface="Wingdings" panose="05000000000000000000" pitchFamily="2" charset="2"/>
              <a:buChar char="ü"/>
            </a:pPr>
            <a:r>
              <a:rPr lang="en-US" dirty="0" smtClean="0">
                <a:solidFill>
                  <a:srgbClr val="006A96"/>
                </a:solidFill>
                <a:latin typeface="Corbel" panose="020B0503020204020204" pitchFamily="34" charset="0"/>
                <a:cs typeface="Lucida Sans"/>
              </a:rPr>
              <a:t>Create more   space to facilitate collaboration</a:t>
            </a:r>
          </a:p>
          <a:p>
            <a:pPr marL="285750" indent="-285750">
              <a:buFont typeface="Wingdings" panose="05000000000000000000" pitchFamily="2" charset="2"/>
              <a:buChar char="ü"/>
            </a:pPr>
            <a:r>
              <a:rPr lang="en-US" dirty="0" smtClean="0">
                <a:solidFill>
                  <a:srgbClr val="006A96"/>
                </a:solidFill>
                <a:latin typeface="Corbel" panose="020B0503020204020204" pitchFamily="34" charset="0"/>
                <a:cs typeface="Lucida Sans"/>
              </a:rPr>
              <a:t>Join  a committee</a:t>
            </a:r>
          </a:p>
          <a:p>
            <a:pPr marL="285750" indent="-285750">
              <a:buFont typeface="Wingdings" panose="05000000000000000000" pitchFamily="2" charset="2"/>
              <a:buChar char="ü"/>
            </a:pPr>
            <a:r>
              <a:rPr lang="en-US" dirty="0" smtClean="0">
                <a:solidFill>
                  <a:srgbClr val="006A96"/>
                </a:solidFill>
                <a:latin typeface="Corbel" panose="020B0503020204020204" pitchFamily="34" charset="0"/>
                <a:cs typeface="Lucida Sans"/>
              </a:rPr>
              <a:t>Redecorate your work space</a:t>
            </a:r>
          </a:p>
          <a:p>
            <a:pPr marL="285750" indent="-285750">
              <a:buFont typeface="Wingdings" panose="05000000000000000000" pitchFamily="2" charset="2"/>
              <a:buChar char="ü"/>
            </a:pPr>
            <a:endParaRPr lang="en-US" dirty="0" smtClean="0">
              <a:solidFill>
                <a:srgbClr val="006A96"/>
              </a:solidFill>
              <a:latin typeface="Corbel" panose="020B0503020204020204" pitchFamily="34" charset="0"/>
              <a:cs typeface="Lucida Sans"/>
            </a:endParaRPr>
          </a:p>
          <a:p>
            <a:endParaRPr lang="en-US" sz="1400" dirty="0" smtClean="0">
              <a:solidFill>
                <a:srgbClr val="006A96"/>
              </a:solidFill>
              <a:latin typeface="Corbel" panose="020B0503020204020204" pitchFamily="34" charset="0"/>
            </a:endParaRPr>
          </a:p>
          <a:p>
            <a:pPr algn="r"/>
            <a:endParaRPr lang="en-US" sz="1000" dirty="0" smtClean="0">
              <a:solidFill>
                <a:srgbClr val="006A96"/>
              </a:solidFill>
              <a:latin typeface="Corbel" panose="020B0503020204020204" pitchFamily="34" charset="0"/>
            </a:endParaRPr>
          </a:p>
          <a:p>
            <a:r>
              <a:rPr lang="en-US" dirty="0" smtClean="0">
                <a:solidFill>
                  <a:srgbClr val="006A96"/>
                </a:solidFill>
                <a:latin typeface="Corbel" panose="020B0503020204020204" pitchFamily="34" charset="0"/>
              </a:rPr>
              <a:t> </a:t>
            </a:r>
            <a:endParaRPr lang="en-US" dirty="0"/>
          </a:p>
        </p:txBody>
      </p:sp>
    </p:spTree>
    <p:extLst>
      <p:ext uri="{BB962C8B-B14F-4D97-AF65-F5344CB8AC3E}">
        <p14:creationId xmlns:p14="http://schemas.microsoft.com/office/powerpoint/2010/main" val="298774038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4"/>
          <p:cNvSpPr txBox="1">
            <a:spLocks/>
          </p:cNvSpPr>
          <p:nvPr/>
        </p:nvSpPr>
        <p:spPr>
          <a:xfrm>
            <a:off x="297439" y="211667"/>
            <a:ext cx="8563255" cy="981291"/>
          </a:xfrm>
          <a:prstGeom prst="rect">
            <a:avLst/>
          </a:prstGeom>
        </p:spPr>
        <p:txBody>
          <a:bodyPr vert="horz" lIns="91426" tIns="45713" rIns="91426" bIns="45713" rtlCol="0" anchor="b" anchorCtr="0">
            <a:noAutofit/>
          </a:bodyPr>
          <a:lstStyle>
            <a:lvl1pPr algn="l" defTabSz="457127" rtl="0" eaLnBrk="1" latinLnBrk="0" hangingPunct="1">
              <a:spcBef>
                <a:spcPct val="0"/>
              </a:spcBef>
              <a:buNone/>
              <a:defRPr sz="2800" kern="1200">
                <a:solidFill>
                  <a:schemeClr val="tx2">
                    <a:lumMod val="75000"/>
                  </a:schemeClr>
                </a:solidFill>
                <a:latin typeface="Helvetica Neue"/>
                <a:ea typeface="+mj-ea"/>
                <a:cs typeface="Helvetica Neue"/>
              </a:defRPr>
            </a:lvl1pPr>
          </a:lstStyle>
          <a:p>
            <a:pPr defTabSz="457200"/>
            <a:r>
              <a:rPr lang="en-US" sz="3200" dirty="0" smtClean="0">
                <a:solidFill>
                  <a:srgbClr val="006A96"/>
                </a:solidFill>
                <a:latin typeface="Corbel" panose="020B0503020204020204" pitchFamily="34" charset="0"/>
                <a:cs typeface="Lucida Sans"/>
              </a:rPr>
              <a:t>Group  Brainstorming - </a:t>
            </a:r>
            <a:r>
              <a:rPr lang="en-US" dirty="0" smtClean="0">
                <a:solidFill>
                  <a:srgbClr val="006A96"/>
                </a:solidFill>
                <a:latin typeface="Corbel" panose="020B0503020204020204" pitchFamily="34" charset="0"/>
                <a:cs typeface="Lucida Sans"/>
              </a:rPr>
              <a:t>Ideas to refresh your career:</a:t>
            </a:r>
            <a:endParaRPr lang="en-US" dirty="0">
              <a:solidFill>
                <a:srgbClr val="006A96"/>
              </a:solidFill>
              <a:latin typeface="Corbel" panose="020B0503020204020204" pitchFamily="34" charset="0"/>
              <a:cs typeface="Lucida Sans"/>
            </a:endParaRPr>
          </a:p>
        </p:txBody>
      </p:sp>
      <p:sp>
        <p:nvSpPr>
          <p:cNvPr id="11" name="Content Placeholder 2"/>
          <p:cNvSpPr txBox="1">
            <a:spLocks/>
          </p:cNvSpPr>
          <p:nvPr/>
        </p:nvSpPr>
        <p:spPr>
          <a:xfrm>
            <a:off x="469864" y="1225868"/>
            <a:ext cx="8218403" cy="2912451"/>
          </a:xfrm>
          <a:prstGeom prst="rect">
            <a:avLst/>
          </a:prstGeom>
        </p:spPr>
        <p:txBody>
          <a:bodyPr/>
          <a:lstStyle>
            <a:lvl1pPr marL="0" indent="0" algn="l" defTabSz="457127" rtl="0" eaLnBrk="1" latinLnBrk="0" hangingPunct="1">
              <a:spcBef>
                <a:spcPct val="20000"/>
              </a:spcBef>
              <a:buFont typeface="Arial"/>
              <a:buNone/>
              <a:defRPr sz="2000" kern="1200">
                <a:solidFill>
                  <a:schemeClr val="tx2">
                    <a:lumMod val="75000"/>
                  </a:schemeClr>
                </a:solidFill>
                <a:latin typeface="Helvetica Neue"/>
                <a:ea typeface="+mn-ea"/>
                <a:cs typeface="Helvetica Neue"/>
              </a:defRPr>
            </a:lvl1pPr>
            <a:lvl2pPr marL="742832" indent="-285704" algn="l" defTabSz="457127" rtl="0" eaLnBrk="1" latinLnBrk="0" hangingPunct="1">
              <a:spcBef>
                <a:spcPct val="20000"/>
              </a:spcBef>
              <a:buFont typeface="Arial"/>
              <a:buChar char="•"/>
              <a:defRPr sz="2000" kern="1200">
                <a:solidFill>
                  <a:schemeClr val="tx2">
                    <a:lumMod val="75000"/>
                  </a:schemeClr>
                </a:solidFill>
                <a:latin typeface="Helvetica Neue"/>
                <a:ea typeface="+mn-ea"/>
                <a:cs typeface="Helvetica Neue"/>
              </a:defRPr>
            </a:lvl2pPr>
            <a:lvl3pPr marL="1142819" indent="-228564" algn="l" defTabSz="457127" rtl="0" eaLnBrk="1" latinLnBrk="0" hangingPunct="1">
              <a:spcBef>
                <a:spcPct val="20000"/>
              </a:spcBef>
              <a:buFont typeface="Arial"/>
              <a:buChar char="•"/>
              <a:defRPr sz="1800" kern="1200">
                <a:solidFill>
                  <a:schemeClr val="tx2">
                    <a:lumMod val="75000"/>
                  </a:schemeClr>
                </a:solidFill>
                <a:latin typeface="Helvetica Neue"/>
                <a:ea typeface="+mn-ea"/>
                <a:cs typeface="Helvetica Neue"/>
              </a:defRPr>
            </a:lvl3pPr>
            <a:lvl4pPr marL="1599946" indent="-228564" algn="l" defTabSz="457127" rtl="0" eaLnBrk="1" latinLnBrk="0" hangingPunct="1">
              <a:spcBef>
                <a:spcPct val="20000"/>
              </a:spcBef>
              <a:buFont typeface="Arial"/>
              <a:buChar char="•"/>
              <a:defRPr sz="1600" kern="1200">
                <a:solidFill>
                  <a:schemeClr val="tx2">
                    <a:lumMod val="75000"/>
                  </a:schemeClr>
                </a:solidFill>
                <a:latin typeface="Helvetica Neue"/>
                <a:ea typeface="+mn-ea"/>
                <a:cs typeface="Helvetica Neue"/>
              </a:defRPr>
            </a:lvl4pPr>
            <a:lvl5pPr marL="2147407" indent="-318897" algn="l" defTabSz="457127" rtl="0" eaLnBrk="1" latinLnBrk="0" hangingPunct="1">
              <a:spcBef>
                <a:spcPct val="20000"/>
              </a:spcBef>
              <a:buFont typeface="Arial"/>
              <a:buChar char="•"/>
              <a:defRPr sz="1300" kern="1200">
                <a:solidFill>
                  <a:schemeClr val="tx2">
                    <a:lumMod val="75000"/>
                  </a:schemeClr>
                </a:solidFill>
                <a:latin typeface="Helvetica Neue"/>
                <a:ea typeface="+mn-ea"/>
                <a:cs typeface="Helvetica Neue"/>
              </a:defRPr>
            </a:lvl5pPr>
            <a:lvl6pPr marL="2514201" indent="-228564" algn="l" defTabSz="457127" rtl="0" eaLnBrk="1" latinLnBrk="0" hangingPunct="1">
              <a:spcBef>
                <a:spcPct val="20000"/>
              </a:spcBef>
              <a:buFont typeface="Arial"/>
              <a:buChar char="•"/>
              <a:defRPr sz="2000" kern="1200">
                <a:solidFill>
                  <a:schemeClr val="tx1"/>
                </a:solidFill>
                <a:latin typeface="+mn-lt"/>
                <a:ea typeface="+mn-ea"/>
                <a:cs typeface="+mn-cs"/>
              </a:defRPr>
            </a:lvl6pPr>
            <a:lvl7pPr marL="2971328" indent="-228564" algn="l" defTabSz="457127" rtl="0" eaLnBrk="1" latinLnBrk="0" hangingPunct="1">
              <a:spcBef>
                <a:spcPct val="20000"/>
              </a:spcBef>
              <a:buFont typeface="Arial"/>
              <a:buChar char="•"/>
              <a:defRPr sz="2000" kern="1200">
                <a:solidFill>
                  <a:schemeClr val="tx1"/>
                </a:solidFill>
                <a:latin typeface="+mn-lt"/>
                <a:ea typeface="+mn-ea"/>
                <a:cs typeface="+mn-cs"/>
              </a:defRPr>
            </a:lvl7pPr>
            <a:lvl8pPr marL="3428455" indent="-228564" algn="l" defTabSz="457127" rtl="0" eaLnBrk="1" latinLnBrk="0" hangingPunct="1">
              <a:spcBef>
                <a:spcPct val="20000"/>
              </a:spcBef>
              <a:buFont typeface="Arial"/>
              <a:buChar char="•"/>
              <a:defRPr sz="2000" kern="1200">
                <a:solidFill>
                  <a:schemeClr val="tx1"/>
                </a:solidFill>
                <a:latin typeface="+mn-lt"/>
                <a:ea typeface="+mn-ea"/>
                <a:cs typeface="+mn-cs"/>
              </a:defRPr>
            </a:lvl8pPr>
            <a:lvl9pPr marL="3885583" indent="-228564" algn="l" defTabSz="457127"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1800" dirty="0">
              <a:solidFill>
                <a:srgbClr val="006A96"/>
              </a:solidFill>
              <a:latin typeface="Corbel" panose="020B0503020204020204" pitchFamily="34" charset="0"/>
              <a:ea typeface="+mj-ea"/>
              <a:cs typeface="Lucida Sans"/>
            </a:endParaRPr>
          </a:p>
        </p:txBody>
      </p:sp>
      <p:pic>
        <p:nvPicPr>
          <p:cNvPr id="6" name="Picture 5" descr="Z:\Undergraduate Advising\Undergraduate Programs Administration\Signature Logo Arts Group Advising Center.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122" y="4042756"/>
            <a:ext cx="1933575" cy="447675"/>
          </a:xfrm>
          <a:prstGeom prst="rect">
            <a:avLst/>
          </a:prstGeom>
          <a:noFill/>
          <a:ln>
            <a:noFill/>
          </a:ln>
        </p:spPr>
      </p:pic>
      <p:sp>
        <p:nvSpPr>
          <p:cNvPr id="2" name="Rectangle 1"/>
          <p:cNvSpPr/>
          <p:nvPr/>
        </p:nvSpPr>
        <p:spPr>
          <a:xfrm>
            <a:off x="614995" y="1336665"/>
            <a:ext cx="6243005" cy="3416320"/>
          </a:xfrm>
          <a:prstGeom prst="rect">
            <a:avLst/>
          </a:prstGeom>
        </p:spPr>
        <p:txBody>
          <a:bodyPr wrap="square">
            <a:spAutoFit/>
          </a:bodyPr>
          <a:lstStyle/>
          <a:p>
            <a:pPr marL="285750" indent="-285750">
              <a:buFont typeface="Wingdings" panose="05000000000000000000" pitchFamily="2" charset="2"/>
              <a:buChar char="ü"/>
            </a:pPr>
            <a:r>
              <a:rPr lang="en-US" dirty="0" smtClean="0">
                <a:solidFill>
                  <a:srgbClr val="006A96"/>
                </a:solidFill>
                <a:latin typeface="Corbel" panose="020B0503020204020204" pitchFamily="34" charset="0"/>
                <a:cs typeface="Lucida Sans"/>
              </a:rPr>
              <a:t>Talk  about  your achievements, brag a little</a:t>
            </a:r>
          </a:p>
          <a:p>
            <a:pPr marL="285750" indent="-285750">
              <a:buFont typeface="Wingdings" panose="05000000000000000000" pitchFamily="2" charset="2"/>
              <a:buChar char="ü"/>
            </a:pPr>
            <a:r>
              <a:rPr lang="en-US" dirty="0" smtClean="0">
                <a:solidFill>
                  <a:srgbClr val="006A96"/>
                </a:solidFill>
                <a:latin typeface="Corbel" panose="020B0503020204020204" pitchFamily="34" charset="0"/>
                <a:cs typeface="Lucida Sans"/>
              </a:rPr>
              <a:t>Celebrate your accomplishments </a:t>
            </a:r>
          </a:p>
          <a:p>
            <a:pPr marL="285750" indent="-285750">
              <a:buFont typeface="Wingdings" panose="05000000000000000000" pitchFamily="2" charset="2"/>
              <a:buChar char="ü"/>
            </a:pPr>
            <a:r>
              <a:rPr lang="en-US" dirty="0" smtClean="0">
                <a:solidFill>
                  <a:srgbClr val="006A96"/>
                </a:solidFill>
                <a:latin typeface="Corbel" panose="020B0503020204020204" pitchFamily="34" charset="0"/>
                <a:cs typeface="Lucida Sans"/>
              </a:rPr>
              <a:t>Mentor someone or find a mentor</a:t>
            </a:r>
          </a:p>
          <a:p>
            <a:pPr marL="285750" indent="-285750">
              <a:buFont typeface="Wingdings" panose="05000000000000000000" pitchFamily="2" charset="2"/>
              <a:buChar char="ü"/>
            </a:pPr>
            <a:r>
              <a:rPr lang="en-US" dirty="0" smtClean="0">
                <a:solidFill>
                  <a:srgbClr val="006A96"/>
                </a:solidFill>
                <a:latin typeface="Corbel" panose="020B0503020204020204" pitchFamily="34" charset="0"/>
                <a:cs typeface="Lucida Sans"/>
              </a:rPr>
              <a:t>Create a wellness group to  walk  or workout together</a:t>
            </a:r>
          </a:p>
          <a:p>
            <a:pPr marL="285750" indent="-285750">
              <a:buFont typeface="Wingdings" panose="05000000000000000000" pitchFamily="2" charset="2"/>
              <a:buChar char="ü"/>
            </a:pPr>
            <a:r>
              <a:rPr lang="en-US" dirty="0" smtClean="0">
                <a:solidFill>
                  <a:srgbClr val="006A96"/>
                </a:solidFill>
                <a:latin typeface="Corbel" panose="020B0503020204020204" pitchFamily="34" charset="0"/>
                <a:cs typeface="Lucida Sans"/>
              </a:rPr>
              <a:t>Arrange a mindfulness workshop for  the office</a:t>
            </a:r>
          </a:p>
          <a:p>
            <a:pPr marL="285750" indent="-285750">
              <a:buFont typeface="Wingdings" panose="05000000000000000000" pitchFamily="2" charset="2"/>
              <a:buChar char="ü"/>
            </a:pPr>
            <a:r>
              <a:rPr lang="en-US" dirty="0" smtClean="0">
                <a:solidFill>
                  <a:srgbClr val="006A96"/>
                </a:solidFill>
                <a:latin typeface="Corbel" panose="020B0503020204020204" pitchFamily="34" charset="0"/>
                <a:cs typeface="Lucida Sans"/>
              </a:rPr>
              <a:t>Schedule “walking” meetings outside</a:t>
            </a:r>
          </a:p>
          <a:p>
            <a:pPr marL="285750" indent="-285750">
              <a:buFont typeface="Wingdings" panose="05000000000000000000" pitchFamily="2" charset="2"/>
              <a:buChar char="ü"/>
            </a:pPr>
            <a:r>
              <a:rPr lang="en-US" dirty="0" smtClean="0">
                <a:solidFill>
                  <a:srgbClr val="006A96"/>
                </a:solidFill>
                <a:latin typeface="Corbel" panose="020B0503020204020204" pitchFamily="34" charset="0"/>
                <a:cs typeface="Lucida Sans"/>
              </a:rPr>
              <a:t>Update your resume</a:t>
            </a:r>
          </a:p>
          <a:p>
            <a:pPr marL="285750" indent="-285750">
              <a:buFont typeface="Wingdings" panose="05000000000000000000" pitchFamily="2" charset="2"/>
              <a:buChar char="ü"/>
            </a:pPr>
            <a:r>
              <a:rPr lang="en-US" dirty="0" smtClean="0">
                <a:solidFill>
                  <a:srgbClr val="006A96"/>
                </a:solidFill>
                <a:latin typeface="Corbel" panose="020B0503020204020204" pitchFamily="34" charset="0"/>
                <a:cs typeface="Lucida Sans"/>
              </a:rPr>
              <a:t>Join professional  groups outside of campus like toastmasters</a:t>
            </a:r>
          </a:p>
          <a:p>
            <a:pPr marL="285750" indent="-285750">
              <a:buFont typeface="Wingdings" panose="05000000000000000000" pitchFamily="2" charset="2"/>
              <a:buChar char="ü"/>
            </a:pPr>
            <a:r>
              <a:rPr lang="en-US" dirty="0" smtClean="0">
                <a:solidFill>
                  <a:srgbClr val="006A96"/>
                </a:solidFill>
                <a:latin typeface="Corbel" panose="020B0503020204020204" pitchFamily="34" charset="0"/>
                <a:cs typeface="Lucida Sans"/>
              </a:rPr>
              <a:t>Volunteer</a:t>
            </a:r>
          </a:p>
          <a:p>
            <a:pPr marL="285750" indent="-285750">
              <a:buFont typeface="Wingdings" panose="05000000000000000000" pitchFamily="2" charset="2"/>
              <a:buChar char="ü"/>
            </a:pPr>
            <a:r>
              <a:rPr lang="en-US" dirty="0" smtClean="0">
                <a:solidFill>
                  <a:srgbClr val="006A96"/>
                </a:solidFill>
                <a:latin typeface="Corbel" panose="020B0503020204020204" pitchFamily="34" charset="0"/>
                <a:cs typeface="Lucida Sans"/>
              </a:rPr>
              <a:t>Plan time for self-reflection  and assessment  </a:t>
            </a:r>
          </a:p>
          <a:p>
            <a:pPr marL="285750" indent="-285750">
              <a:buFont typeface="Wingdings" panose="05000000000000000000" pitchFamily="2" charset="2"/>
              <a:buChar char="ü"/>
            </a:pPr>
            <a:endParaRPr lang="en-US" dirty="0" smtClean="0">
              <a:solidFill>
                <a:srgbClr val="006A96"/>
              </a:solidFill>
              <a:latin typeface="Corbel" panose="020B0503020204020204" pitchFamily="34" charset="0"/>
              <a:cs typeface="Lucida Sans"/>
            </a:endParaRPr>
          </a:p>
          <a:p>
            <a:pPr marL="285750" indent="-285750">
              <a:buFont typeface="Wingdings" panose="05000000000000000000" pitchFamily="2" charset="2"/>
              <a:buChar char="ü"/>
            </a:pPr>
            <a:endParaRPr lang="en-US" dirty="0"/>
          </a:p>
        </p:txBody>
      </p:sp>
    </p:spTree>
    <p:extLst>
      <p:ext uri="{BB962C8B-B14F-4D97-AF65-F5344CB8AC3E}">
        <p14:creationId xmlns:p14="http://schemas.microsoft.com/office/powerpoint/2010/main" val="1112191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4"/>
          <p:cNvSpPr txBox="1">
            <a:spLocks/>
          </p:cNvSpPr>
          <p:nvPr/>
        </p:nvSpPr>
        <p:spPr>
          <a:xfrm>
            <a:off x="297439" y="211667"/>
            <a:ext cx="8563255" cy="981291"/>
          </a:xfrm>
          <a:prstGeom prst="rect">
            <a:avLst/>
          </a:prstGeom>
        </p:spPr>
        <p:txBody>
          <a:bodyPr vert="horz" lIns="91426" tIns="45713" rIns="91426" bIns="45713" rtlCol="0" anchor="b" anchorCtr="0">
            <a:noAutofit/>
          </a:bodyPr>
          <a:lstStyle>
            <a:lvl1pPr algn="l" defTabSz="457127" rtl="0" eaLnBrk="1" latinLnBrk="0" hangingPunct="1">
              <a:spcBef>
                <a:spcPct val="0"/>
              </a:spcBef>
              <a:buNone/>
              <a:defRPr sz="2800" kern="1200">
                <a:solidFill>
                  <a:schemeClr val="tx2">
                    <a:lumMod val="75000"/>
                  </a:schemeClr>
                </a:solidFill>
                <a:latin typeface="Helvetica Neue"/>
                <a:ea typeface="+mj-ea"/>
                <a:cs typeface="Helvetica Neue"/>
              </a:defRPr>
            </a:lvl1pPr>
          </a:lstStyle>
          <a:p>
            <a:pPr defTabSz="457200"/>
            <a:r>
              <a:rPr lang="en-US" sz="3200" dirty="0" smtClean="0">
                <a:solidFill>
                  <a:srgbClr val="006A96"/>
                </a:solidFill>
                <a:latin typeface="Corbel" panose="020B0503020204020204" pitchFamily="34" charset="0"/>
                <a:cs typeface="Lucida Sans"/>
              </a:rPr>
              <a:t>Group  Brainstorming - </a:t>
            </a:r>
            <a:r>
              <a:rPr lang="en-US" dirty="0" smtClean="0">
                <a:solidFill>
                  <a:srgbClr val="006A96"/>
                </a:solidFill>
                <a:latin typeface="Corbel" panose="020B0503020204020204" pitchFamily="34" charset="0"/>
                <a:cs typeface="Lucida Sans"/>
              </a:rPr>
              <a:t>Ideas to refresh your career:</a:t>
            </a:r>
            <a:endParaRPr lang="en-US" dirty="0">
              <a:solidFill>
                <a:srgbClr val="006A96"/>
              </a:solidFill>
              <a:latin typeface="Corbel" panose="020B0503020204020204" pitchFamily="34" charset="0"/>
              <a:cs typeface="Lucida Sans"/>
            </a:endParaRPr>
          </a:p>
        </p:txBody>
      </p:sp>
      <p:sp>
        <p:nvSpPr>
          <p:cNvPr id="11" name="Content Placeholder 2"/>
          <p:cNvSpPr txBox="1">
            <a:spLocks/>
          </p:cNvSpPr>
          <p:nvPr/>
        </p:nvSpPr>
        <p:spPr>
          <a:xfrm>
            <a:off x="469864" y="1225868"/>
            <a:ext cx="8218403" cy="2912451"/>
          </a:xfrm>
          <a:prstGeom prst="rect">
            <a:avLst/>
          </a:prstGeom>
        </p:spPr>
        <p:txBody>
          <a:bodyPr/>
          <a:lstStyle>
            <a:lvl1pPr marL="0" indent="0" algn="l" defTabSz="457127" rtl="0" eaLnBrk="1" latinLnBrk="0" hangingPunct="1">
              <a:spcBef>
                <a:spcPct val="20000"/>
              </a:spcBef>
              <a:buFont typeface="Arial"/>
              <a:buNone/>
              <a:defRPr sz="2000" kern="1200">
                <a:solidFill>
                  <a:schemeClr val="tx2">
                    <a:lumMod val="75000"/>
                  </a:schemeClr>
                </a:solidFill>
                <a:latin typeface="Helvetica Neue"/>
                <a:ea typeface="+mn-ea"/>
                <a:cs typeface="Helvetica Neue"/>
              </a:defRPr>
            </a:lvl1pPr>
            <a:lvl2pPr marL="742832" indent="-285704" algn="l" defTabSz="457127" rtl="0" eaLnBrk="1" latinLnBrk="0" hangingPunct="1">
              <a:spcBef>
                <a:spcPct val="20000"/>
              </a:spcBef>
              <a:buFont typeface="Arial"/>
              <a:buChar char="•"/>
              <a:defRPr sz="2000" kern="1200">
                <a:solidFill>
                  <a:schemeClr val="tx2">
                    <a:lumMod val="75000"/>
                  </a:schemeClr>
                </a:solidFill>
                <a:latin typeface="Helvetica Neue"/>
                <a:ea typeface="+mn-ea"/>
                <a:cs typeface="Helvetica Neue"/>
              </a:defRPr>
            </a:lvl2pPr>
            <a:lvl3pPr marL="1142819" indent="-228564" algn="l" defTabSz="457127" rtl="0" eaLnBrk="1" latinLnBrk="0" hangingPunct="1">
              <a:spcBef>
                <a:spcPct val="20000"/>
              </a:spcBef>
              <a:buFont typeface="Arial"/>
              <a:buChar char="•"/>
              <a:defRPr sz="1800" kern="1200">
                <a:solidFill>
                  <a:schemeClr val="tx2">
                    <a:lumMod val="75000"/>
                  </a:schemeClr>
                </a:solidFill>
                <a:latin typeface="Helvetica Neue"/>
                <a:ea typeface="+mn-ea"/>
                <a:cs typeface="Helvetica Neue"/>
              </a:defRPr>
            </a:lvl3pPr>
            <a:lvl4pPr marL="1599946" indent="-228564" algn="l" defTabSz="457127" rtl="0" eaLnBrk="1" latinLnBrk="0" hangingPunct="1">
              <a:spcBef>
                <a:spcPct val="20000"/>
              </a:spcBef>
              <a:buFont typeface="Arial"/>
              <a:buChar char="•"/>
              <a:defRPr sz="1600" kern="1200">
                <a:solidFill>
                  <a:schemeClr val="tx2">
                    <a:lumMod val="75000"/>
                  </a:schemeClr>
                </a:solidFill>
                <a:latin typeface="Helvetica Neue"/>
                <a:ea typeface="+mn-ea"/>
                <a:cs typeface="Helvetica Neue"/>
              </a:defRPr>
            </a:lvl4pPr>
            <a:lvl5pPr marL="2147407" indent="-318897" algn="l" defTabSz="457127" rtl="0" eaLnBrk="1" latinLnBrk="0" hangingPunct="1">
              <a:spcBef>
                <a:spcPct val="20000"/>
              </a:spcBef>
              <a:buFont typeface="Arial"/>
              <a:buChar char="•"/>
              <a:defRPr sz="1300" kern="1200">
                <a:solidFill>
                  <a:schemeClr val="tx2">
                    <a:lumMod val="75000"/>
                  </a:schemeClr>
                </a:solidFill>
                <a:latin typeface="Helvetica Neue"/>
                <a:ea typeface="+mn-ea"/>
                <a:cs typeface="Helvetica Neue"/>
              </a:defRPr>
            </a:lvl5pPr>
            <a:lvl6pPr marL="2514201" indent="-228564" algn="l" defTabSz="457127" rtl="0" eaLnBrk="1" latinLnBrk="0" hangingPunct="1">
              <a:spcBef>
                <a:spcPct val="20000"/>
              </a:spcBef>
              <a:buFont typeface="Arial"/>
              <a:buChar char="•"/>
              <a:defRPr sz="2000" kern="1200">
                <a:solidFill>
                  <a:schemeClr val="tx1"/>
                </a:solidFill>
                <a:latin typeface="+mn-lt"/>
                <a:ea typeface="+mn-ea"/>
                <a:cs typeface="+mn-cs"/>
              </a:defRPr>
            </a:lvl6pPr>
            <a:lvl7pPr marL="2971328" indent="-228564" algn="l" defTabSz="457127" rtl="0" eaLnBrk="1" latinLnBrk="0" hangingPunct="1">
              <a:spcBef>
                <a:spcPct val="20000"/>
              </a:spcBef>
              <a:buFont typeface="Arial"/>
              <a:buChar char="•"/>
              <a:defRPr sz="2000" kern="1200">
                <a:solidFill>
                  <a:schemeClr val="tx1"/>
                </a:solidFill>
                <a:latin typeface="+mn-lt"/>
                <a:ea typeface="+mn-ea"/>
                <a:cs typeface="+mn-cs"/>
              </a:defRPr>
            </a:lvl7pPr>
            <a:lvl8pPr marL="3428455" indent="-228564" algn="l" defTabSz="457127" rtl="0" eaLnBrk="1" latinLnBrk="0" hangingPunct="1">
              <a:spcBef>
                <a:spcPct val="20000"/>
              </a:spcBef>
              <a:buFont typeface="Arial"/>
              <a:buChar char="•"/>
              <a:defRPr sz="2000" kern="1200">
                <a:solidFill>
                  <a:schemeClr val="tx1"/>
                </a:solidFill>
                <a:latin typeface="+mn-lt"/>
                <a:ea typeface="+mn-ea"/>
                <a:cs typeface="+mn-cs"/>
              </a:defRPr>
            </a:lvl8pPr>
            <a:lvl9pPr marL="3885583" indent="-228564" algn="l" defTabSz="457127"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1800" dirty="0">
              <a:solidFill>
                <a:srgbClr val="006A96"/>
              </a:solidFill>
              <a:latin typeface="Corbel" panose="020B0503020204020204" pitchFamily="34" charset="0"/>
              <a:ea typeface="+mj-ea"/>
              <a:cs typeface="Lucida Sans"/>
            </a:endParaRPr>
          </a:p>
        </p:txBody>
      </p:sp>
      <p:pic>
        <p:nvPicPr>
          <p:cNvPr id="6" name="Picture 5" descr="Z:\Undergraduate Advising\Undergraduate Programs Administration\Signature Logo Arts Group Advising Center.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122" y="4042756"/>
            <a:ext cx="1933575" cy="447675"/>
          </a:xfrm>
          <a:prstGeom prst="rect">
            <a:avLst/>
          </a:prstGeom>
          <a:noFill/>
          <a:ln>
            <a:noFill/>
          </a:ln>
        </p:spPr>
      </p:pic>
      <p:sp>
        <p:nvSpPr>
          <p:cNvPr id="2" name="Rectangle 1"/>
          <p:cNvSpPr/>
          <p:nvPr/>
        </p:nvSpPr>
        <p:spPr>
          <a:xfrm>
            <a:off x="614995" y="1336665"/>
            <a:ext cx="6243005" cy="3416320"/>
          </a:xfrm>
          <a:prstGeom prst="rect">
            <a:avLst/>
          </a:prstGeom>
        </p:spPr>
        <p:txBody>
          <a:bodyPr wrap="square">
            <a:spAutoFit/>
          </a:bodyPr>
          <a:lstStyle/>
          <a:p>
            <a:pPr marL="285750" indent="-285750">
              <a:buFont typeface="Wingdings" panose="05000000000000000000" pitchFamily="2" charset="2"/>
              <a:buChar char="ü"/>
            </a:pPr>
            <a:r>
              <a:rPr lang="en-US" dirty="0" smtClean="0">
                <a:solidFill>
                  <a:srgbClr val="006A96"/>
                </a:solidFill>
                <a:latin typeface="Corbel" panose="020B0503020204020204" pitchFamily="34" charset="0"/>
                <a:cs typeface="Lucida Sans"/>
              </a:rPr>
              <a:t>Add  a candy dish or cookie jar to your desk to invite visitors</a:t>
            </a:r>
          </a:p>
          <a:p>
            <a:pPr marL="285750" indent="-285750">
              <a:buFont typeface="Wingdings" panose="05000000000000000000" pitchFamily="2" charset="2"/>
              <a:buChar char="ü"/>
            </a:pPr>
            <a:r>
              <a:rPr lang="en-US" dirty="0" smtClean="0">
                <a:solidFill>
                  <a:srgbClr val="006A96"/>
                </a:solidFill>
                <a:latin typeface="Corbel" panose="020B0503020204020204" pitchFamily="34" charset="0"/>
                <a:cs typeface="Lucida Sans"/>
              </a:rPr>
              <a:t>Schedule a longer lunch  once  in awhile</a:t>
            </a:r>
          </a:p>
          <a:p>
            <a:pPr marL="285750" indent="-285750">
              <a:buFont typeface="Wingdings" panose="05000000000000000000" pitchFamily="2" charset="2"/>
              <a:buChar char="ü"/>
            </a:pPr>
            <a:r>
              <a:rPr lang="en-US" dirty="0" smtClean="0">
                <a:solidFill>
                  <a:srgbClr val="006A96"/>
                </a:solidFill>
                <a:latin typeface="Corbel" panose="020B0503020204020204" pitchFamily="34" charset="0"/>
                <a:cs typeface="Lucida Sans"/>
              </a:rPr>
              <a:t>Offer to serve as interim for higher  level positions</a:t>
            </a:r>
          </a:p>
          <a:p>
            <a:pPr marL="285750" indent="-285750">
              <a:buFont typeface="Wingdings" panose="05000000000000000000" pitchFamily="2" charset="2"/>
              <a:buChar char="ü"/>
            </a:pPr>
            <a:r>
              <a:rPr lang="en-US" dirty="0" smtClean="0">
                <a:solidFill>
                  <a:srgbClr val="006A96"/>
                </a:solidFill>
                <a:latin typeface="Corbel" panose="020B0503020204020204" pitchFamily="34" charset="0"/>
                <a:cs typeface="Lucida Sans"/>
              </a:rPr>
              <a:t>Work from  home</a:t>
            </a:r>
          </a:p>
          <a:p>
            <a:pPr marL="285750" indent="-285750">
              <a:buFont typeface="Wingdings" panose="05000000000000000000" pitchFamily="2" charset="2"/>
              <a:buChar char="ü"/>
            </a:pPr>
            <a:r>
              <a:rPr lang="en-US" dirty="0" smtClean="0">
                <a:solidFill>
                  <a:srgbClr val="006A96"/>
                </a:solidFill>
                <a:latin typeface="Corbel" panose="020B0503020204020204" pitchFamily="34" charset="0"/>
                <a:cs typeface="Lucida Sans"/>
              </a:rPr>
              <a:t>Establish uninterrupted periods  of work</a:t>
            </a:r>
          </a:p>
          <a:p>
            <a:pPr marL="285750" indent="-285750">
              <a:buFont typeface="Wingdings" panose="05000000000000000000" pitchFamily="2" charset="2"/>
              <a:buChar char="ü"/>
            </a:pPr>
            <a:r>
              <a:rPr lang="en-US" dirty="0" smtClean="0">
                <a:solidFill>
                  <a:srgbClr val="006A96"/>
                </a:solidFill>
                <a:latin typeface="Corbel" panose="020B0503020204020204" pitchFamily="34" charset="0"/>
                <a:cs typeface="Lucida Sans"/>
              </a:rPr>
              <a:t>Consider a flexible  work  schedule</a:t>
            </a:r>
          </a:p>
          <a:p>
            <a:pPr marL="285750" indent="-285750">
              <a:buFont typeface="Wingdings" panose="05000000000000000000" pitchFamily="2" charset="2"/>
              <a:buChar char="ü"/>
            </a:pPr>
            <a:r>
              <a:rPr lang="en-US" dirty="0" smtClean="0">
                <a:solidFill>
                  <a:srgbClr val="006A96"/>
                </a:solidFill>
                <a:latin typeface="Corbel" panose="020B0503020204020204" pitchFamily="34" charset="0"/>
                <a:cs typeface="Lucida Sans"/>
              </a:rPr>
              <a:t>Create a personal mission statement</a:t>
            </a:r>
          </a:p>
          <a:p>
            <a:pPr marL="285750" indent="-285750">
              <a:buFont typeface="Wingdings" panose="05000000000000000000" pitchFamily="2" charset="2"/>
              <a:buChar char="ü"/>
            </a:pPr>
            <a:r>
              <a:rPr lang="en-US" dirty="0" smtClean="0">
                <a:solidFill>
                  <a:srgbClr val="006A96"/>
                </a:solidFill>
                <a:latin typeface="Corbel" panose="020B0503020204020204" pitchFamily="34" charset="0"/>
                <a:cs typeface="Lucida Sans"/>
              </a:rPr>
              <a:t>Use a standing  desk regularly</a:t>
            </a:r>
          </a:p>
          <a:p>
            <a:pPr marL="285750" indent="-285750">
              <a:buFont typeface="Wingdings" panose="05000000000000000000" pitchFamily="2" charset="2"/>
              <a:buChar char="ü"/>
            </a:pPr>
            <a:r>
              <a:rPr lang="en-US" dirty="0" smtClean="0">
                <a:solidFill>
                  <a:srgbClr val="006A96"/>
                </a:solidFill>
                <a:latin typeface="Corbel" panose="020B0503020204020204" pitchFamily="34" charset="0"/>
                <a:cs typeface="Lucida Sans"/>
              </a:rPr>
              <a:t>Find a lunch/break buddy to remind you  to  leave your desk</a:t>
            </a:r>
          </a:p>
          <a:p>
            <a:endParaRPr lang="en-US" dirty="0" smtClean="0">
              <a:solidFill>
                <a:srgbClr val="006A96"/>
              </a:solidFill>
              <a:latin typeface="Corbel" panose="020B0503020204020204" pitchFamily="34" charset="0"/>
              <a:cs typeface="Lucida Sans"/>
            </a:endParaRPr>
          </a:p>
          <a:p>
            <a:pPr marL="285750" indent="-285750">
              <a:buFont typeface="Wingdings" panose="05000000000000000000" pitchFamily="2" charset="2"/>
              <a:buChar char="ü"/>
            </a:pPr>
            <a:endParaRPr lang="en-US" dirty="0" smtClean="0">
              <a:solidFill>
                <a:srgbClr val="006A96"/>
              </a:solidFill>
              <a:latin typeface="Corbel" panose="020B0503020204020204" pitchFamily="34" charset="0"/>
              <a:cs typeface="Lucida Sans"/>
            </a:endParaRPr>
          </a:p>
          <a:p>
            <a:pPr marL="285750" indent="-285750">
              <a:buFont typeface="Wingdings" panose="05000000000000000000" pitchFamily="2" charset="2"/>
              <a:buChar char="ü"/>
            </a:pPr>
            <a:endParaRPr lang="en-US" dirty="0"/>
          </a:p>
        </p:txBody>
      </p:sp>
    </p:spTree>
    <p:extLst>
      <p:ext uri="{BB962C8B-B14F-4D97-AF65-F5344CB8AC3E}">
        <p14:creationId xmlns:p14="http://schemas.microsoft.com/office/powerpoint/2010/main" val="21904677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4"/>
          <p:cNvSpPr txBox="1">
            <a:spLocks/>
          </p:cNvSpPr>
          <p:nvPr/>
        </p:nvSpPr>
        <p:spPr>
          <a:xfrm>
            <a:off x="297439" y="211667"/>
            <a:ext cx="8563255" cy="981291"/>
          </a:xfrm>
          <a:prstGeom prst="rect">
            <a:avLst/>
          </a:prstGeom>
        </p:spPr>
        <p:txBody>
          <a:bodyPr vert="horz" lIns="91426" tIns="45713" rIns="91426" bIns="45713" rtlCol="0" anchor="b" anchorCtr="0">
            <a:noAutofit/>
          </a:bodyPr>
          <a:lstStyle>
            <a:lvl1pPr algn="l" defTabSz="457127" rtl="0" eaLnBrk="1" latinLnBrk="0" hangingPunct="1">
              <a:spcBef>
                <a:spcPct val="0"/>
              </a:spcBef>
              <a:buNone/>
              <a:defRPr sz="2800" kern="1200">
                <a:solidFill>
                  <a:schemeClr val="tx2">
                    <a:lumMod val="75000"/>
                  </a:schemeClr>
                </a:solidFill>
                <a:latin typeface="Helvetica Neue"/>
                <a:ea typeface="+mj-ea"/>
                <a:cs typeface="Helvetica Neue"/>
              </a:defRPr>
            </a:lvl1pPr>
          </a:lstStyle>
          <a:p>
            <a:pPr defTabSz="457200"/>
            <a:r>
              <a:rPr lang="en-US" sz="3200" dirty="0" smtClean="0">
                <a:solidFill>
                  <a:srgbClr val="006A96"/>
                </a:solidFill>
                <a:latin typeface="Corbel" panose="020B0503020204020204" pitchFamily="34" charset="0"/>
                <a:cs typeface="Lucida Sans"/>
              </a:rPr>
              <a:t>Group  Brainstorming - </a:t>
            </a:r>
            <a:r>
              <a:rPr lang="en-US" dirty="0" smtClean="0">
                <a:solidFill>
                  <a:srgbClr val="006A96"/>
                </a:solidFill>
                <a:latin typeface="Corbel" panose="020B0503020204020204" pitchFamily="34" charset="0"/>
                <a:cs typeface="Lucida Sans"/>
              </a:rPr>
              <a:t>Ideas to refresh your career:</a:t>
            </a:r>
            <a:endParaRPr lang="en-US" dirty="0">
              <a:solidFill>
                <a:srgbClr val="006A96"/>
              </a:solidFill>
              <a:latin typeface="Corbel" panose="020B0503020204020204" pitchFamily="34" charset="0"/>
              <a:cs typeface="Lucida Sans"/>
            </a:endParaRPr>
          </a:p>
        </p:txBody>
      </p:sp>
      <p:sp>
        <p:nvSpPr>
          <p:cNvPr id="11" name="Content Placeholder 2"/>
          <p:cNvSpPr txBox="1">
            <a:spLocks/>
          </p:cNvSpPr>
          <p:nvPr/>
        </p:nvSpPr>
        <p:spPr>
          <a:xfrm>
            <a:off x="469864" y="1225868"/>
            <a:ext cx="8218403" cy="2912451"/>
          </a:xfrm>
          <a:prstGeom prst="rect">
            <a:avLst/>
          </a:prstGeom>
        </p:spPr>
        <p:txBody>
          <a:bodyPr/>
          <a:lstStyle>
            <a:lvl1pPr marL="0" indent="0" algn="l" defTabSz="457127" rtl="0" eaLnBrk="1" latinLnBrk="0" hangingPunct="1">
              <a:spcBef>
                <a:spcPct val="20000"/>
              </a:spcBef>
              <a:buFont typeface="Arial"/>
              <a:buNone/>
              <a:defRPr sz="2000" kern="1200">
                <a:solidFill>
                  <a:schemeClr val="tx2">
                    <a:lumMod val="75000"/>
                  </a:schemeClr>
                </a:solidFill>
                <a:latin typeface="Helvetica Neue"/>
                <a:ea typeface="+mn-ea"/>
                <a:cs typeface="Helvetica Neue"/>
              </a:defRPr>
            </a:lvl1pPr>
            <a:lvl2pPr marL="742832" indent="-285704" algn="l" defTabSz="457127" rtl="0" eaLnBrk="1" latinLnBrk="0" hangingPunct="1">
              <a:spcBef>
                <a:spcPct val="20000"/>
              </a:spcBef>
              <a:buFont typeface="Arial"/>
              <a:buChar char="•"/>
              <a:defRPr sz="2000" kern="1200">
                <a:solidFill>
                  <a:schemeClr val="tx2">
                    <a:lumMod val="75000"/>
                  </a:schemeClr>
                </a:solidFill>
                <a:latin typeface="Helvetica Neue"/>
                <a:ea typeface="+mn-ea"/>
                <a:cs typeface="Helvetica Neue"/>
              </a:defRPr>
            </a:lvl2pPr>
            <a:lvl3pPr marL="1142819" indent="-228564" algn="l" defTabSz="457127" rtl="0" eaLnBrk="1" latinLnBrk="0" hangingPunct="1">
              <a:spcBef>
                <a:spcPct val="20000"/>
              </a:spcBef>
              <a:buFont typeface="Arial"/>
              <a:buChar char="•"/>
              <a:defRPr sz="1800" kern="1200">
                <a:solidFill>
                  <a:schemeClr val="tx2">
                    <a:lumMod val="75000"/>
                  </a:schemeClr>
                </a:solidFill>
                <a:latin typeface="Helvetica Neue"/>
                <a:ea typeface="+mn-ea"/>
                <a:cs typeface="Helvetica Neue"/>
              </a:defRPr>
            </a:lvl3pPr>
            <a:lvl4pPr marL="1599946" indent="-228564" algn="l" defTabSz="457127" rtl="0" eaLnBrk="1" latinLnBrk="0" hangingPunct="1">
              <a:spcBef>
                <a:spcPct val="20000"/>
              </a:spcBef>
              <a:buFont typeface="Arial"/>
              <a:buChar char="•"/>
              <a:defRPr sz="1600" kern="1200">
                <a:solidFill>
                  <a:schemeClr val="tx2">
                    <a:lumMod val="75000"/>
                  </a:schemeClr>
                </a:solidFill>
                <a:latin typeface="Helvetica Neue"/>
                <a:ea typeface="+mn-ea"/>
                <a:cs typeface="Helvetica Neue"/>
              </a:defRPr>
            </a:lvl4pPr>
            <a:lvl5pPr marL="2147407" indent="-318897" algn="l" defTabSz="457127" rtl="0" eaLnBrk="1" latinLnBrk="0" hangingPunct="1">
              <a:spcBef>
                <a:spcPct val="20000"/>
              </a:spcBef>
              <a:buFont typeface="Arial"/>
              <a:buChar char="•"/>
              <a:defRPr sz="1300" kern="1200">
                <a:solidFill>
                  <a:schemeClr val="tx2">
                    <a:lumMod val="75000"/>
                  </a:schemeClr>
                </a:solidFill>
                <a:latin typeface="Helvetica Neue"/>
                <a:ea typeface="+mn-ea"/>
                <a:cs typeface="Helvetica Neue"/>
              </a:defRPr>
            </a:lvl5pPr>
            <a:lvl6pPr marL="2514201" indent="-228564" algn="l" defTabSz="457127" rtl="0" eaLnBrk="1" latinLnBrk="0" hangingPunct="1">
              <a:spcBef>
                <a:spcPct val="20000"/>
              </a:spcBef>
              <a:buFont typeface="Arial"/>
              <a:buChar char="•"/>
              <a:defRPr sz="2000" kern="1200">
                <a:solidFill>
                  <a:schemeClr val="tx1"/>
                </a:solidFill>
                <a:latin typeface="+mn-lt"/>
                <a:ea typeface="+mn-ea"/>
                <a:cs typeface="+mn-cs"/>
              </a:defRPr>
            </a:lvl6pPr>
            <a:lvl7pPr marL="2971328" indent="-228564" algn="l" defTabSz="457127" rtl="0" eaLnBrk="1" latinLnBrk="0" hangingPunct="1">
              <a:spcBef>
                <a:spcPct val="20000"/>
              </a:spcBef>
              <a:buFont typeface="Arial"/>
              <a:buChar char="•"/>
              <a:defRPr sz="2000" kern="1200">
                <a:solidFill>
                  <a:schemeClr val="tx1"/>
                </a:solidFill>
                <a:latin typeface="+mn-lt"/>
                <a:ea typeface="+mn-ea"/>
                <a:cs typeface="+mn-cs"/>
              </a:defRPr>
            </a:lvl7pPr>
            <a:lvl8pPr marL="3428455" indent="-228564" algn="l" defTabSz="457127" rtl="0" eaLnBrk="1" latinLnBrk="0" hangingPunct="1">
              <a:spcBef>
                <a:spcPct val="20000"/>
              </a:spcBef>
              <a:buFont typeface="Arial"/>
              <a:buChar char="•"/>
              <a:defRPr sz="2000" kern="1200">
                <a:solidFill>
                  <a:schemeClr val="tx1"/>
                </a:solidFill>
                <a:latin typeface="+mn-lt"/>
                <a:ea typeface="+mn-ea"/>
                <a:cs typeface="+mn-cs"/>
              </a:defRPr>
            </a:lvl8pPr>
            <a:lvl9pPr marL="3885583" indent="-228564" algn="l" defTabSz="457127"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1800" dirty="0">
              <a:solidFill>
                <a:srgbClr val="006A96"/>
              </a:solidFill>
              <a:latin typeface="Corbel" panose="020B0503020204020204" pitchFamily="34" charset="0"/>
              <a:ea typeface="+mj-ea"/>
              <a:cs typeface="Lucida Sans"/>
            </a:endParaRPr>
          </a:p>
        </p:txBody>
      </p:sp>
      <p:pic>
        <p:nvPicPr>
          <p:cNvPr id="6" name="Picture 5" descr="Z:\Undergraduate Advising\Undergraduate Programs Administration\Signature Logo Arts Group Advising Center.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122" y="4042756"/>
            <a:ext cx="1933575" cy="447675"/>
          </a:xfrm>
          <a:prstGeom prst="rect">
            <a:avLst/>
          </a:prstGeom>
          <a:noFill/>
          <a:ln>
            <a:noFill/>
          </a:ln>
        </p:spPr>
      </p:pic>
      <p:sp>
        <p:nvSpPr>
          <p:cNvPr id="2" name="Rectangle 1"/>
          <p:cNvSpPr/>
          <p:nvPr/>
        </p:nvSpPr>
        <p:spPr>
          <a:xfrm>
            <a:off x="614995" y="1336665"/>
            <a:ext cx="6243005" cy="3693319"/>
          </a:xfrm>
          <a:prstGeom prst="rect">
            <a:avLst/>
          </a:prstGeom>
        </p:spPr>
        <p:txBody>
          <a:bodyPr wrap="square">
            <a:spAutoFit/>
          </a:bodyPr>
          <a:lstStyle/>
          <a:p>
            <a:pPr marL="285750" indent="-285750">
              <a:buFont typeface="Wingdings" panose="05000000000000000000" pitchFamily="2" charset="2"/>
              <a:buChar char="ü"/>
            </a:pPr>
            <a:r>
              <a:rPr lang="en-US" dirty="0" smtClean="0">
                <a:solidFill>
                  <a:srgbClr val="006A96"/>
                </a:solidFill>
                <a:latin typeface="Corbel" panose="020B0503020204020204" pitchFamily="34" charset="0"/>
                <a:cs typeface="Lucida Sans"/>
              </a:rPr>
              <a:t>Take a class in  something you were always curious about</a:t>
            </a:r>
          </a:p>
          <a:p>
            <a:pPr marL="285750" indent="-285750">
              <a:buFont typeface="Wingdings" panose="05000000000000000000" pitchFamily="2" charset="2"/>
              <a:buChar char="ü"/>
            </a:pPr>
            <a:r>
              <a:rPr lang="en-US" dirty="0" smtClean="0">
                <a:solidFill>
                  <a:srgbClr val="006A96"/>
                </a:solidFill>
                <a:latin typeface="Corbel" panose="020B0503020204020204" pitchFamily="34" charset="0"/>
                <a:cs typeface="Lucida Sans"/>
              </a:rPr>
              <a:t>Take a mental   health day</a:t>
            </a:r>
          </a:p>
          <a:p>
            <a:pPr marL="285750" indent="-285750">
              <a:buFont typeface="Wingdings" panose="05000000000000000000" pitchFamily="2" charset="2"/>
              <a:buChar char="ü"/>
            </a:pPr>
            <a:r>
              <a:rPr lang="en-US" dirty="0" smtClean="0">
                <a:solidFill>
                  <a:srgbClr val="006A96"/>
                </a:solidFill>
                <a:latin typeface="Corbel" panose="020B0503020204020204" pitchFamily="34" charset="0"/>
                <a:cs typeface="Lucida Sans"/>
              </a:rPr>
              <a:t>Schedule a day to clean and organize</a:t>
            </a:r>
          </a:p>
          <a:p>
            <a:pPr marL="285750" indent="-285750">
              <a:buFont typeface="Wingdings" panose="05000000000000000000" pitchFamily="2" charset="2"/>
              <a:buChar char="ü"/>
            </a:pPr>
            <a:r>
              <a:rPr lang="en-US" dirty="0" smtClean="0">
                <a:solidFill>
                  <a:srgbClr val="006A96"/>
                </a:solidFill>
                <a:latin typeface="Corbel" panose="020B0503020204020204" pitchFamily="34" charset="0"/>
                <a:cs typeface="Lucida Sans"/>
              </a:rPr>
              <a:t>Cultivate relationships with student employees</a:t>
            </a:r>
          </a:p>
          <a:p>
            <a:pPr marL="285750" indent="-285750">
              <a:buFont typeface="Wingdings" panose="05000000000000000000" pitchFamily="2" charset="2"/>
              <a:buChar char="ü"/>
            </a:pPr>
            <a:r>
              <a:rPr lang="en-US" dirty="0" smtClean="0">
                <a:solidFill>
                  <a:srgbClr val="006A96"/>
                </a:solidFill>
                <a:latin typeface="Corbel" panose="020B0503020204020204" pitchFamily="34" charset="0"/>
                <a:cs typeface="Lucida Sans"/>
              </a:rPr>
              <a:t>Try flextime</a:t>
            </a:r>
          </a:p>
          <a:p>
            <a:pPr marL="285750" indent="-285750">
              <a:buFont typeface="Wingdings" panose="05000000000000000000" pitchFamily="2" charset="2"/>
              <a:buChar char="ü"/>
            </a:pPr>
            <a:r>
              <a:rPr lang="en-US" dirty="0" smtClean="0">
                <a:solidFill>
                  <a:srgbClr val="006A96"/>
                </a:solidFill>
                <a:latin typeface="Corbel" panose="020B0503020204020204" pitchFamily="34" charset="0"/>
                <a:cs typeface="Lucida Sans"/>
              </a:rPr>
              <a:t>Rewrite your job description to better reflect what  you do</a:t>
            </a:r>
          </a:p>
          <a:p>
            <a:pPr marL="285750" indent="-285750">
              <a:buFont typeface="Wingdings" panose="05000000000000000000" pitchFamily="2" charset="2"/>
              <a:buChar char="ü"/>
            </a:pPr>
            <a:r>
              <a:rPr lang="en-US" dirty="0" smtClean="0">
                <a:solidFill>
                  <a:srgbClr val="006A96"/>
                </a:solidFill>
                <a:latin typeface="Corbel" panose="020B0503020204020204" pitchFamily="34" charset="0"/>
                <a:cs typeface="Lucida Sans"/>
              </a:rPr>
              <a:t>Improve the lighting  in your office space</a:t>
            </a:r>
          </a:p>
          <a:p>
            <a:pPr marL="285750" indent="-285750">
              <a:buFont typeface="Wingdings" panose="05000000000000000000" pitchFamily="2" charset="2"/>
              <a:buChar char="ü"/>
            </a:pPr>
            <a:r>
              <a:rPr lang="en-US" dirty="0" smtClean="0">
                <a:solidFill>
                  <a:srgbClr val="006A96"/>
                </a:solidFill>
                <a:latin typeface="Corbel" panose="020B0503020204020204" pitchFamily="34" charset="0"/>
                <a:cs typeface="Lucida Sans"/>
              </a:rPr>
              <a:t>Plan an informal  group happy hour</a:t>
            </a:r>
          </a:p>
          <a:p>
            <a:pPr marL="285750" indent="-285750">
              <a:buFont typeface="Wingdings" panose="05000000000000000000" pitchFamily="2" charset="2"/>
              <a:buChar char="ü"/>
            </a:pPr>
            <a:r>
              <a:rPr lang="en-US" dirty="0" err="1" smtClean="0">
                <a:solidFill>
                  <a:srgbClr val="006A96"/>
                </a:solidFill>
                <a:latin typeface="Corbel" panose="020B0503020204020204" pitchFamily="34" charset="0"/>
                <a:cs typeface="Lucida Sans"/>
              </a:rPr>
              <a:t>Organinze</a:t>
            </a:r>
            <a:r>
              <a:rPr lang="en-US" dirty="0" smtClean="0">
                <a:solidFill>
                  <a:srgbClr val="006A96"/>
                </a:solidFill>
                <a:latin typeface="Corbel" panose="020B0503020204020204" pitchFamily="34" charset="0"/>
                <a:cs typeface="Lucida Sans"/>
              </a:rPr>
              <a:t>  a Pay Day team lunch</a:t>
            </a:r>
          </a:p>
          <a:p>
            <a:pPr marL="285750" indent="-285750">
              <a:buFont typeface="Wingdings" panose="05000000000000000000" pitchFamily="2" charset="2"/>
              <a:buChar char="ü"/>
            </a:pPr>
            <a:r>
              <a:rPr lang="en-US" dirty="0" smtClean="0">
                <a:solidFill>
                  <a:srgbClr val="006A96"/>
                </a:solidFill>
                <a:latin typeface="Corbel" panose="020B0503020204020204" pitchFamily="34" charset="0"/>
                <a:cs typeface="Lucida Sans"/>
              </a:rPr>
              <a:t>Clean  out your inbox</a:t>
            </a:r>
          </a:p>
          <a:p>
            <a:pPr marL="285750" indent="-285750">
              <a:buFont typeface="Wingdings" panose="05000000000000000000" pitchFamily="2" charset="2"/>
              <a:buChar char="ü"/>
            </a:pPr>
            <a:endParaRPr lang="en-US" dirty="0" smtClean="0">
              <a:solidFill>
                <a:srgbClr val="006A96"/>
              </a:solidFill>
              <a:latin typeface="Corbel" panose="020B0503020204020204" pitchFamily="34" charset="0"/>
              <a:cs typeface="Lucida Sans"/>
            </a:endParaRPr>
          </a:p>
          <a:p>
            <a:pPr marL="285750" indent="-285750">
              <a:buFont typeface="Wingdings" panose="05000000000000000000" pitchFamily="2" charset="2"/>
              <a:buChar char="ü"/>
            </a:pPr>
            <a:endParaRPr lang="en-US" dirty="0" smtClean="0">
              <a:solidFill>
                <a:srgbClr val="006A96"/>
              </a:solidFill>
              <a:latin typeface="Corbel" panose="020B0503020204020204" pitchFamily="34" charset="0"/>
              <a:cs typeface="Lucida Sans"/>
            </a:endParaRPr>
          </a:p>
          <a:p>
            <a:pPr marL="285750" indent="-285750">
              <a:buFont typeface="Wingdings" panose="05000000000000000000" pitchFamily="2" charset="2"/>
              <a:buChar char="ü"/>
            </a:pPr>
            <a:endParaRPr lang="en-US" dirty="0"/>
          </a:p>
        </p:txBody>
      </p:sp>
    </p:spTree>
    <p:extLst>
      <p:ext uri="{BB962C8B-B14F-4D97-AF65-F5344CB8AC3E}">
        <p14:creationId xmlns:p14="http://schemas.microsoft.com/office/powerpoint/2010/main" val="107277809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4"/>
          <p:cNvSpPr txBox="1">
            <a:spLocks/>
          </p:cNvSpPr>
          <p:nvPr/>
        </p:nvSpPr>
        <p:spPr>
          <a:xfrm>
            <a:off x="297439" y="211667"/>
            <a:ext cx="8563255" cy="981291"/>
          </a:xfrm>
          <a:prstGeom prst="rect">
            <a:avLst/>
          </a:prstGeom>
        </p:spPr>
        <p:txBody>
          <a:bodyPr vert="horz" lIns="91426" tIns="45713" rIns="91426" bIns="45713" rtlCol="0" anchor="b" anchorCtr="0">
            <a:noAutofit/>
          </a:bodyPr>
          <a:lstStyle>
            <a:lvl1pPr algn="l" defTabSz="457127" rtl="0" eaLnBrk="1" latinLnBrk="0" hangingPunct="1">
              <a:spcBef>
                <a:spcPct val="0"/>
              </a:spcBef>
              <a:buNone/>
              <a:defRPr sz="2800" kern="1200">
                <a:solidFill>
                  <a:schemeClr val="tx2">
                    <a:lumMod val="75000"/>
                  </a:schemeClr>
                </a:solidFill>
                <a:latin typeface="Helvetica Neue"/>
                <a:ea typeface="+mj-ea"/>
                <a:cs typeface="Helvetica Neue"/>
              </a:defRPr>
            </a:lvl1pPr>
          </a:lstStyle>
          <a:p>
            <a:pPr defTabSz="457200"/>
            <a:r>
              <a:rPr lang="en-US" sz="3200" dirty="0" smtClean="0">
                <a:solidFill>
                  <a:srgbClr val="006A96"/>
                </a:solidFill>
                <a:latin typeface="Corbel" panose="020B0503020204020204" pitchFamily="34" charset="0"/>
                <a:cs typeface="Lucida Sans"/>
              </a:rPr>
              <a:t>Group  Brainstorming - </a:t>
            </a:r>
            <a:r>
              <a:rPr lang="en-US" dirty="0" smtClean="0">
                <a:solidFill>
                  <a:srgbClr val="006A96"/>
                </a:solidFill>
                <a:latin typeface="Corbel" panose="020B0503020204020204" pitchFamily="34" charset="0"/>
                <a:cs typeface="Lucida Sans"/>
              </a:rPr>
              <a:t>Ideas to refresh your career:</a:t>
            </a:r>
            <a:endParaRPr lang="en-US" dirty="0">
              <a:solidFill>
                <a:srgbClr val="006A96"/>
              </a:solidFill>
              <a:latin typeface="Corbel" panose="020B0503020204020204" pitchFamily="34" charset="0"/>
              <a:cs typeface="Lucida Sans"/>
            </a:endParaRPr>
          </a:p>
        </p:txBody>
      </p:sp>
      <p:sp>
        <p:nvSpPr>
          <p:cNvPr id="11" name="Content Placeholder 2"/>
          <p:cNvSpPr txBox="1">
            <a:spLocks/>
          </p:cNvSpPr>
          <p:nvPr/>
        </p:nvSpPr>
        <p:spPr>
          <a:xfrm>
            <a:off x="469864" y="1225868"/>
            <a:ext cx="8218403" cy="2912451"/>
          </a:xfrm>
          <a:prstGeom prst="rect">
            <a:avLst/>
          </a:prstGeom>
        </p:spPr>
        <p:txBody>
          <a:bodyPr/>
          <a:lstStyle>
            <a:lvl1pPr marL="0" indent="0" algn="l" defTabSz="457127" rtl="0" eaLnBrk="1" latinLnBrk="0" hangingPunct="1">
              <a:spcBef>
                <a:spcPct val="20000"/>
              </a:spcBef>
              <a:buFont typeface="Arial"/>
              <a:buNone/>
              <a:defRPr sz="2000" kern="1200">
                <a:solidFill>
                  <a:schemeClr val="tx2">
                    <a:lumMod val="75000"/>
                  </a:schemeClr>
                </a:solidFill>
                <a:latin typeface="Helvetica Neue"/>
                <a:ea typeface="+mn-ea"/>
                <a:cs typeface="Helvetica Neue"/>
              </a:defRPr>
            </a:lvl1pPr>
            <a:lvl2pPr marL="742832" indent="-285704" algn="l" defTabSz="457127" rtl="0" eaLnBrk="1" latinLnBrk="0" hangingPunct="1">
              <a:spcBef>
                <a:spcPct val="20000"/>
              </a:spcBef>
              <a:buFont typeface="Arial"/>
              <a:buChar char="•"/>
              <a:defRPr sz="2000" kern="1200">
                <a:solidFill>
                  <a:schemeClr val="tx2">
                    <a:lumMod val="75000"/>
                  </a:schemeClr>
                </a:solidFill>
                <a:latin typeface="Helvetica Neue"/>
                <a:ea typeface="+mn-ea"/>
                <a:cs typeface="Helvetica Neue"/>
              </a:defRPr>
            </a:lvl2pPr>
            <a:lvl3pPr marL="1142819" indent="-228564" algn="l" defTabSz="457127" rtl="0" eaLnBrk="1" latinLnBrk="0" hangingPunct="1">
              <a:spcBef>
                <a:spcPct val="20000"/>
              </a:spcBef>
              <a:buFont typeface="Arial"/>
              <a:buChar char="•"/>
              <a:defRPr sz="1800" kern="1200">
                <a:solidFill>
                  <a:schemeClr val="tx2">
                    <a:lumMod val="75000"/>
                  </a:schemeClr>
                </a:solidFill>
                <a:latin typeface="Helvetica Neue"/>
                <a:ea typeface="+mn-ea"/>
                <a:cs typeface="Helvetica Neue"/>
              </a:defRPr>
            </a:lvl3pPr>
            <a:lvl4pPr marL="1599946" indent="-228564" algn="l" defTabSz="457127" rtl="0" eaLnBrk="1" latinLnBrk="0" hangingPunct="1">
              <a:spcBef>
                <a:spcPct val="20000"/>
              </a:spcBef>
              <a:buFont typeface="Arial"/>
              <a:buChar char="•"/>
              <a:defRPr sz="1600" kern="1200">
                <a:solidFill>
                  <a:schemeClr val="tx2">
                    <a:lumMod val="75000"/>
                  </a:schemeClr>
                </a:solidFill>
                <a:latin typeface="Helvetica Neue"/>
                <a:ea typeface="+mn-ea"/>
                <a:cs typeface="Helvetica Neue"/>
              </a:defRPr>
            </a:lvl4pPr>
            <a:lvl5pPr marL="2147407" indent="-318897" algn="l" defTabSz="457127" rtl="0" eaLnBrk="1" latinLnBrk="0" hangingPunct="1">
              <a:spcBef>
                <a:spcPct val="20000"/>
              </a:spcBef>
              <a:buFont typeface="Arial"/>
              <a:buChar char="•"/>
              <a:defRPr sz="1300" kern="1200">
                <a:solidFill>
                  <a:schemeClr val="tx2">
                    <a:lumMod val="75000"/>
                  </a:schemeClr>
                </a:solidFill>
                <a:latin typeface="Helvetica Neue"/>
                <a:ea typeface="+mn-ea"/>
                <a:cs typeface="Helvetica Neue"/>
              </a:defRPr>
            </a:lvl5pPr>
            <a:lvl6pPr marL="2514201" indent="-228564" algn="l" defTabSz="457127" rtl="0" eaLnBrk="1" latinLnBrk="0" hangingPunct="1">
              <a:spcBef>
                <a:spcPct val="20000"/>
              </a:spcBef>
              <a:buFont typeface="Arial"/>
              <a:buChar char="•"/>
              <a:defRPr sz="2000" kern="1200">
                <a:solidFill>
                  <a:schemeClr val="tx1"/>
                </a:solidFill>
                <a:latin typeface="+mn-lt"/>
                <a:ea typeface="+mn-ea"/>
                <a:cs typeface="+mn-cs"/>
              </a:defRPr>
            </a:lvl6pPr>
            <a:lvl7pPr marL="2971328" indent="-228564" algn="l" defTabSz="457127" rtl="0" eaLnBrk="1" latinLnBrk="0" hangingPunct="1">
              <a:spcBef>
                <a:spcPct val="20000"/>
              </a:spcBef>
              <a:buFont typeface="Arial"/>
              <a:buChar char="•"/>
              <a:defRPr sz="2000" kern="1200">
                <a:solidFill>
                  <a:schemeClr val="tx1"/>
                </a:solidFill>
                <a:latin typeface="+mn-lt"/>
                <a:ea typeface="+mn-ea"/>
                <a:cs typeface="+mn-cs"/>
              </a:defRPr>
            </a:lvl7pPr>
            <a:lvl8pPr marL="3428455" indent="-228564" algn="l" defTabSz="457127" rtl="0" eaLnBrk="1" latinLnBrk="0" hangingPunct="1">
              <a:spcBef>
                <a:spcPct val="20000"/>
              </a:spcBef>
              <a:buFont typeface="Arial"/>
              <a:buChar char="•"/>
              <a:defRPr sz="2000" kern="1200">
                <a:solidFill>
                  <a:schemeClr val="tx1"/>
                </a:solidFill>
                <a:latin typeface="+mn-lt"/>
                <a:ea typeface="+mn-ea"/>
                <a:cs typeface="+mn-cs"/>
              </a:defRPr>
            </a:lvl8pPr>
            <a:lvl9pPr marL="3885583" indent="-228564" algn="l" defTabSz="457127"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1800" dirty="0">
              <a:solidFill>
                <a:srgbClr val="006A96"/>
              </a:solidFill>
              <a:latin typeface="Corbel" panose="020B0503020204020204" pitchFamily="34" charset="0"/>
              <a:ea typeface="+mj-ea"/>
              <a:cs typeface="Lucida Sans"/>
            </a:endParaRPr>
          </a:p>
        </p:txBody>
      </p:sp>
      <p:pic>
        <p:nvPicPr>
          <p:cNvPr id="6" name="Picture 5" descr="Z:\Undergraduate Advising\Undergraduate Programs Administration\Signature Logo Arts Group Advising Center.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122" y="4042756"/>
            <a:ext cx="1933575" cy="447675"/>
          </a:xfrm>
          <a:prstGeom prst="rect">
            <a:avLst/>
          </a:prstGeom>
          <a:noFill/>
          <a:ln>
            <a:noFill/>
          </a:ln>
        </p:spPr>
      </p:pic>
      <p:sp>
        <p:nvSpPr>
          <p:cNvPr id="2" name="Rectangle 1"/>
          <p:cNvSpPr/>
          <p:nvPr/>
        </p:nvSpPr>
        <p:spPr>
          <a:xfrm>
            <a:off x="614995" y="1336665"/>
            <a:ext cx="6243005" cy="646331"/>
          </a:xfrm>
          <a:prstGeom prst="rect">
            <a:avLst/>
          </a:prstGeom>
        </p:spPr>
        <p:txBody>
          <a:bodyPr wrap="square">
            <a:spAutoFit/>
          </a:bodyPr>
          <a:lstStyle/>
          <a:p>
            <a:pPr marL="285750" indent="-285750">
              <a:buFont typeface="Wingdings" panose="05000000000000000000" pitchFamily="2" charset="2"/>
              <a:buChar char="ü"/>
            </a:pPr>
            <a:r>
              <a:rPr lang="en-US" dirty="0" smtClean="0">
                <a:solidFill>
                  <a:srgbClr val="006A96"/>
                </a:solidFill>
                <a:latin typeface="Corbel" panose="020B0503020204020204" pitchFamily="34" charset="0"/>
                <a:cs typeface="Lucida Sans"/>
              </a:rPr>
              <a:t>Schedule monthly advising team meetings</a:t>
            </a:r>
          </a:p>
          <a:p>
            <a:pPr marL="285750" indent="-285750">
              <a:buFont typeface="Wingdings" panose="05000000000000000000" pitchFamily="2" charset="2"/>
              <a:buChar char="ü"/>
            </a:pPr>
            <a:r>
              <a:rPr lang="en-US" dirty="0" smtClean="0">
                <a:solidFill>
                  <a:srgbClr val="006A96"/>
                </a:solidFill>
                <a:latin typeface="Corbel" panose="020B0503020204020204" pitchFamily="34" charset="0"/>
                <a:cs typeface="Lucida Sans"/>
              </a:rPr>
              <a:t>Create a break room  or staff only space</a:t>
            </a:r>
            <a:endParaRPr lang="en-US" dirty="0"/>
          </a:p>
        </p:txBody>
      </p:sp>
    </p:spTree>
    <p:extLst>
      <p:ext uri="{BB962C8B-B14F-4D97-AF65-F5344CB8AC3E}">
        <p14:creationId xmlns:p14="http://schemas.microsoft.com/office/powerpoint/2010/main" val="167957357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4"/>
          <p:cNvSpPr txBox="1">
            <a:spLocks/>
          </p:cNvSpPr>
          <p:nvPr/>
        </p:nvSpPr>
        <p:spPr>
          <a:xfrm>
            <a:off x="297439" y="211667"/>
            <a:ext cx="8563255" cy="775885"/>
          </a:xfrm>
          <a:prstGeom prst="rect">
            <a:avLst/>
          </a:prstGeom>
        </p:spPr>
        <p:txBody>
          <a:bodyPr vert="horz" lIns="91426" tIns="45713" rIns="91426" bIns="45713" rtlCol="0" anchor="b" anchorCtr="0">
            <a:noAutofit/>
          </a:bodyPr>
          <a:lstStyle>
            <a:lvl1pPr algn="l" defTabSz="457127" rtl="0" eaLnBrk="1" latinLnBrk="0" hangingPunct="1">
              <a:spcBef>
                <a:spcPct val="0"/>
              </a:spcBef>
              <a:buNone/>
              <a:defRPr sz="2800" kern="1200">
                <a:solidFill>
                  <a:schemeClr val="tx2">
                    <a:lumMod val="75000"/>
                  </a:schemeClr>
                </a:solidFill>
                <a:latin typeface="Helvetica Neue"/>
                <a:ea typeface="+mj-ea"/>
                <a:cs typeface="Helvetica Neue"/>
              </a:defRPr>
            </a:lvl1pPr>
          </a:lstStyle>
          <a:p>
            <a:pPr defTabSz="457200"/>
            <a:r>
              <a:rPr lang="en-US" sz="3600" dirty="0">
                <a:solidFill>
                  <a:srgbClr val="C99700"/>
                </a:solidFill>
                <a:latin typeface="Corbel" panose="020B0503020204020204" pitchFamily="34" charset="0"/>
                <a:cs typeface="+mj-cs"/>
              </a:rPr>
              <a:t>5</a:t>
            </a:r>
            <a:r>
              <a:rPr lang="en-US" sz="3600" dirty="0" smtClean="0">
                <a:solidFill>
                  <a:srgbClr val="C99700"/>
                </a:solidFill>
                <a:latin typeface="Corbel" panose="020B0503020204020204" pitchFamily="34" charset="0"/>
                <a:cs typeface="+mj-cs"/>
              </a:rPr>
              <a:t>. Create Action Steps for Change</a:t>
            </a:r>
            <a:endParaRPr lang="en-US" sz="3600" dirty="0">
              <a:solidFill>
                <a:srgbClr val="C99700"/>
              </a:solidFill>
              <a:latin typeface="Corbel" panose="020B0503020204020204" pitchFamily="34" charset="0"/>
              <a:cs typeface="+mj-cs"/>
            </a:endParaRPr>
          </a:p>
        </p:txBody>
      </p:sp>
      <p:sp>
        <p:nvSpPr>
          <p:cNvPr id="11" name="Content Placeholder 2"/>
          <p:cNvSpPr txBox="1">
            <a:spLocks/>
          </p:cNvSpPr>
          <p:nvPr/>
        </p:nvSpPr>
        <p:spPr>
          <a:xfrm>
            <a:off x="469864" y="1225868"/>
            <a:ext cx="8218403" cy="2912451"/>
          </a:xfrm>
          <a:prstGeom prst="rect">
            <a:avLst/>
          </a:prstGeom>
        </p:spPr>
        <p:txBody>
          <a:bodyPr/>
          <a:lstStyle>
            <a:lvl1pPr marL="0" indent="0" algn="l" defTabSz="457127" rtl="0" eaLnBrk="1" latinLnBrk="0" hangingPunct="1">
              <a:spcBef>
                <a:spcPct val="20000"/>
              </a:spcBef>
              <a:buFont typeface="Arial"/>
              <a:buNone/>
              <a:defRPr sz="2000" kern="1200">
                <a:solidFill>
                  <a:schemeClr val="tx2">
                    <a:lumMod val="75000"/>
                  </a:schemeClr>
                </a:solidFill>
                <a:latin typeface="Helvetica Neue"/>
                <a:ea typeface="+mn-ea"/>
                <a:cs typeface="Helvetica Neue"/>
              </a:defRPr>
            </a:lvl1pPr>
            <a:lvl2pPr marL="742832" indent="-285704" algn="l" defTabSz="457127" rtl="0" eaLnBrk="1" latinLnBrk="0" hangingPunct="1">
              <a:spcBef>
                <a:spcPct val="20000"/>
              </a:spcBef>
              <a:buFont typeface="Arial"/>
              <a:buChar char="•"/>
              <a:defRPr sz="2000" kern="1200">
                <a:solidFill>
                  <a:schemeClr val="tx2">
                    <a:lumMod val="75000"/>
                  </a:schemeClr>
                </a:solidFill>
                <a:latin typeface="Helvetica Neue"/>
                <a:ea typeface="+mn-ea"/>
                <a:cs typeface="Helvetica Neue"/>
              </a:defRPr>
            </a:lvl2pPr>
            <a:lvl3pPr marL="1142819" indent="-228564" algn="l" defTabSz="457127" rtl="0" eaLnBrk="1" latinLnBrk="0" hangingPunct="1">
              <a:spcBef>
                <a:spcPct val="20000"/>
              </a:spcBef>
              <a:buFont typeface="Arial"/>
              <a:buChar char="•"/>
              <a:defRPr sz="1800" kern="1200">
                <a:solidFill>
                  <a:schemeClr val="tx2">
                    <a:lumMod val="75000"/>
                  </a:schemeClr>
                </a:solidFill>
                <a:latin typeface="Helvetica Neue"/>
                <a:ea typeface="+mn-ea"/>
                <a:cs typeface="Helvetica Neue"/>
              </a:defRPr>
            </a:lvl3pPr>
            <a:lvl4pPr marL="1599946" indent="-228564" algn="l" defTabSz="457127" rtl="0" eaLnBrk="1" latinLnBrk="0" hangingPunct="1">
              <a:spcBef>
                <a:spcPct val="20000"/>
              </a:spcBef>
              <a:buFont typeface="Arial"/>
              <a:buChar char="•"/>
              <a:defRPr sz="1600" kern="1200">
                <a:solidFill>
                  <a:schemeClr val="tx2">
                    <a:lumMod val="75000"/>
                  </a:schemeClr>
                </a:solidFill>
                <a:latin typeface="Helvetica Neue"/>
                <a:ea typeface="+mn-ea"/>
                <a:cs typeface="Helvetica Neue"/>
              </a:defRPr>
            </a:lvl4pPr>
            <a:lvl5pPr marL="2147407" indent="-318897" algn="l" defTabSz="457127" rtl="0" eaLnBrk="1" latinLnBrk="0" hangingPunct="1">
              <a:spcBef>
                <a:spcPct val="20000"/>
              </a:spcBef>
              <a:buFont typeface="Arial"/>
              <a:buChar char="•"/>
              <a:defRPr sz="1300" kern="1200">
                <a:solidFill>
                  <a:schemeClr val="tx2">
                    <a:lumMod val="75000"/>
                  </a:schemeClr>
                </a:solidFill>
                <a:latin typeface="Helvetica Neue"/>
                <a:ea typeface="+mn-ea"/>
                <a:cs typeface="Helvetica Neue"/>
              </a:defRPr>
            </a:lvl5pPr>
            <a:lvl6pPr marL="2514201" indent="-228564" algn="l" defTabSz="457127" rtl="0" eaLnBrk="1" latinLnBrk="0" hangingPunct="1">
              <a:spcBef>
                <a:spcPct val="20000"/>
              </a:spcBef>
              <a:buFont typeface="Arial"/>
              <a:buChar char="•"/>
              <a:defRPr sz="2000" kern="1200">
                <a:solidFill>
                  <a:schemeClr val="tx1"/>
                </a:solidFill>
                <a:latin typeface="+mn-lt"/>
                <a:ea typeface="+mn-ea"/>
                <a:cs typeface="+mn-cs"/>
              </a:defRPr>
            </a:lvl6pPr>
            <a:lvl7pPr marL="2971328" indent="-228564" algn="l" defTabSz="457127" rtl="0" eaLnBrk="1" latinLnBrk="0" hangingPunct="1">
              <a:spcBef>
                <a:spcPct val="20000"/>
              </a:spcBef>
              <a:buFont typeface="Arial"/>
              <a:buChar char="•"/>
              <a:defRPr sz="2000" kern="1200">
                <a:solidFill>
                  <a:schemeClr val="tx1"/>
                </a:solidFill>
                <a:latin typeface="+mn-lt"/>
                <a:ea typeface="+mn-ea"/>
                <a:cs typeface="+mn-cs"/>
              </a:defRPr>
            </a:lvl7pPr>
            <a:lvl8pPr marL="3428455" indent="-228564" algn="l" defTabSz="457127" rtl="0" eaLnBrk="1" latinLnBrk="0" hangingPunct="1">
              <a:spcBef>
                <a:spcPct val="20000"/>
              </a:spcBef>
              <a:buFont typeface="Arial"/>
              <a:buChar char="•"/>
              <a:defRPr sz="2000" kern="1200">
                <a:solidFill>
                  <a:schemeClr val="tx1"/>
                </a:solidFill>
                <a:latin typeface="+mn-lt"/>
                <a:ea typeface="+mn-ea"/>
                <a:cs typeface="+mn-cs"/>
              </a:defRPr>
            </a:lvl8pPr>
            <a:lvl9pPr marL="3885583" indent="-228564" algn="l" defTabSz="457127" rtl="0" eaLnBrk="1" latinLnBrk="0" hangingPunct="1">
              <a:spcBef>
                <a:spcPct val="20000"/>
              </a:spcBef>
              <a:buFont typeface="Arial"/>
              <a:buChar char="•"/>
              <a:defRPr sz="2000" kern="1200">
                <a:solidFill>
                  <a:schemeClr val="tx1"/>
                </a:solidFill>
                <a:latin typeface="+mn-lt"/>
                <a:ea typeface="+mn-ea"/>
                <a:cs typeface="+mn-cs"/>
              </a:defRPr>
            </a:lvl9pPr>
          </a:lstStyle>
          <a:p>
            <a:pPr defTabSz="457200">
              <a:spcBef>
                <a:spcPct val="0"/>
              </a:spcBef>
              <a:spcAft>
                <a:spcPts val="600"/>
              </a:spcAft>
            </a:pPr>
            <a:r>
              <a:rPr lang="en-US" sz="2400" dirty="0" smtClean="0">
                <a:solidFill>
                  <a:srgbClr val="006A96"/>
                </a:solidFill>
                <a:latin typeface="Corbel" panose="020B0503020204020204" pitchFamily="34" charset="0"/>
                <a:ea typeface="+mj-ea"/>
                <a:cs typeface="Lucida Sans"/>
              </a:rPr>
              <a:t>Action Plan for a ‘Professional Refresh’</a:t>
            </a:r>
          </a:p>
          <a:p>
            <a:pPr defTabSz="457200">
              <a:spcBef>
                <a:spcPct val="0"/>
              </a:spcBef>
              <a:spcAft>
                <a:spcPts val="600"/>
              </a:spcAft>
            </a:pPr>
            <a:r>
              <a:rPr lang="en-US" sz="2400" dirty="0">
                <a:solidFill>
                  <a:srgbClr val="006A96"/>
                </a:solidFill>
                <a:latin typeface="Corbel" panose="020B0503020204020204" pitchFamily="34" charset="0"/>
                <a:ea typeface="+mj-ea"/>
                <a:cs typeface="Lucida Sans"/>
              </a:rPr>
              <a:t>		</a:t>
            </a:r>
            <a:r>
              <a:rPr lang="en-US" sz="2400" dirty="0" smtClean="0">
                <a:solidFill>
                  <a:srgbClr val="006A96"/>
                </a:solidFill>
                <a:latin typeface="Corbel" panose="020B0503020204020204" pitchFamily="34" charset="0"/>
                <a:ea typeface="+mj-ea"/>
                <a:cs typeface="Lucida Sans"/>
              </a:rPr>
              <a:t>1. Set an Outcome Goal - big picture</a:t>
            </a:r>
          </a:p>
          <a:p>
            <a:pPr defTabSz="457200">
              <a:spcBef>
                <a:spcPct val="0"/>
              </a:spcBef>
              <a:spcAft>
                <a:spcPts val="600"/>
              </a:spcAft>
            </a:pPr>
            <a:r>
              <a:rPr lang="en-US" sz="2400" dirty="0">
                <a:solidFill>
                  <a:srgbClr val="006A96"/>
                </a:solidFill>
                <a:latin typeface="Corbel" panose="020B0503020204020204" pitchFamily="34" charset="0"/>
                <a:ea typeface="+mj-ea"/>
                <a:cs typeface="Lucida Sans"/>
              </a:rPr>
              <a:t>	</a:t>
            </a:r>
            <a:r>
              <a:rPr lang="en-US" sz="2400" dirty="0" smtClean="0">
                <a:solidFill>
                  <a:srgbClr val="006A96"/>
                </a:solidFill>
                <a:latin typeface="Corbel" panose="020B0503020204020204" pitchFamily="34" charset="0"/>
                <a:ea typeface="+mj-ea"/>
                <a:cs typeface="Lucida Sans"/>
              </a:rPr>
              <a:t>	2. List related Values and Motivation</a:t>
            </a:r>
            <a:endParaRPr lang="en-US" sz="2400" dirty="0">
              <a:solidFill>
                <a:srgbClr val="006A96"/>
              </a:solidFill>
              <a:latin typeface="Corbel" panose="020B0503020204020204" pitchFamily="34" charset="0"/>
              <a:ea typeface="+mj-ea"/>
              <a:cs typeface="Lucida Sans"/>
            </a:endParaRPr>
          </a:p>
          <a:p>
            <a:pPr defTabSz="457200">
              <a:spcBef>
                <a:spcPct val="0"/>
              </a:spcBef>
              <a:spcAft>
                <a:spcPts val="600"/>
              </a:spcAft>
            </a:pPr>
            <a:r>
              <a:rPr lang="en-US" sz="2400" dirty="0">
                <a:solidFill>
                  <a:srgbClr val="006A96"/>
                </a:solidFill>
                <a:latin typeface="Corbel" panose="020B0503020204020204" pitchFamily="34" charset="0"/>
                <a:ea typeface="+mj-ea"/>
                <a:cs typeface="Lucida Sans"/>
              </a:rPr>
              <a:t>		</a:t>
            </a:r>
            <a:r>
              <a:rPr lang="en-US" sz="2400" dirty="0" smtClean="0">
                <a:solidFill>
                  <a:srgbClr val="006A96"/>
                </a:solidFill>
                <a:latin typeface="Corbel" panose="020B0503020204020204" pitchFamily="34" charset="0"/>
                <a:ea typeface="+mj-ea"/>
                <a:cs typeface="Lucida Sans"/>
              </a:rPr>
              <a:t>3. Develop Process goals -  action steps </a:t>
            </a:r>
          </a:p>
          <a:p>
            <a:pPr defTabSz="457200">
              <a:spcBef>
                <a:spcPct val="0"/>
              </a:spcBef>
              <a:spcAft>
                <a:spcPts val="600"/>
              </a:spcAft>
            </a:pPr>
            <a:r>
              <a:rPr lang="en-US" sz="2400" dirty="0">
                <a:solidFill>
                  <a:srgbClr val="006A96"/>
                </a:solidFill>
                <a:latin typeface="Corbel" panose="020B0503020204020204" pitchFamily="34" charset="0"/>
                <a:ea typeface="+mj-ea"/>
                <a:cs typeface="Lucida Sans"/>
              </a:rPr>
              <a:t>	</a:t>
            </a:r>
            <a:r>
              <a:rPr lang="en-US" sz="2400" dirty="0" smtClean="0">
                <a:solidFill>
                  <a:srgbClr val="006A96"/>
                </a:solidFill>
                <a:latin typeface="Corbel" panose="020B0503020204020204" pitchFamily="34" charset="0"/>
                <a:ea typeface="+mj-ea"/>
                <a:cs typeface="Lucida Sans"/>
              </a:rPr>
              <a:t>	4. Set dates and follow up</a:t>
            </a:r>
            <a:endParaRPr lang="en-US" sz="2400" dirty="0">
              <a:solidFill>
                <a:srgbClr val="006A96"/>
              </a:solidFill>
              <a:latin typeface="Corbel" panose="020B0503020204020204" pitchFamily="34" charset="0"/>
              <a:ea typeface="+mj-ea"/>
              <a:cs typeface="Lucida Sans"/>
            </a:endParaRPr>
          </a:p>
        </p:txBody>
      </p:sp>
      <p:pic>
        <p:nvPicPr>
          <p:cNvPr id="6" name="Picture 5" descr="Z:\Undergraduate Advising\Undergraduate Programs Administration\Signature Logo Arts Group Advising Center.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122" y="4042756"/>
            <a:ext cx="1933575" cy="447675"/>
          </a:xfrm>
          <a:prstGeom prst="rect">
            <a:avLst/>
          </a:prstGeom>
          <a:noFill/>
          <a:ln>
            <a:noFill/>
          </a:ln>
        </p:spPr>
      </p:pic>
    </p:spTree>
    <p:extLst>
      <p:ext uri="{BB962C8B-B14F-4D97-AF65-F5344CB8AC3E}">
        <p14:creationId xmlns:p14="http://schemas.microsoft.com/office/powerpoint/2010/main" val="305910458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txBox="1">
            <a:spLocks/>
          </p:cNvSpPr>
          <p:nvPr/>
        </p:nvSpPr>
        <p:spPr>
          <a:xfrm>
            <a:off x="300252" y="277586"/>
            <a:ext cx="8679976" cy="3860733"/>
          </a:xfrm>
          <a:prstGeom prst="rect">
            <a:avLst/>
          </a:prstGeom>
        </p:spPr>
        <p:txBody>
          <a:bodyPr/>
          <a:lstStyle>
            <a:lvl1pPr marL="0" indent="0" algn="l" defTabSz="457127" rtl="0" eaLnBrk="1" latinLnBrk="0" hangingPunct="1">
              <a:spcBef>
                <a:spcPct val="20000"/>
              </a:spcBef>
              <a:buFont typeface="Arial"/>
              <a:buNone/>
              <a:defRPr sz="2000" kern="1200">
                <a:solidFill>
                  <a:schemeClr val="tx2">
                    <a:lumMod val="75000"/>
                  </a:schemeClr>
                </a:solidFill>
                <a:latin typeface="Helvetica Neue"/>
                <a:ea typeface="+mn-ea"/>
                <a:cs typeface="Helvetica Neue"/>
              </a:defRPr>
            </a:lvl1pPr>
            <a:lvl2pPr marL="742832" indent="-285704" algn="l" defTabSz="457127" rtl="0" eaLnBrk="1" latinLnBrk="0" hangingPunct="1">
              <a:spcBef>
                <a:spcPct val="20000"/>
              </a:spcBef>
              <a:buFont typeface="Arial"/>
              <a:buChar char="•"/>
              <a:defRPr sz="2000" kern="1200">
                <a:solidFill>
                  <a:schemeClr val="tx2">
                    <a:lumMod val="75000"/>
                  </a:schemeClr>
                </a:solidFill>
                <a:latin typeface="Helvetica Neue"/>
                <a:ea typeface="+mn-ea"/>
                <a:cs typeface="Helvetica Neue"/>
              </a:defRPr>
            </a:lvl2pPr>
            <a:lvl3pPr marL="1142819" indent="-228564" algn="l" defTabSz="457127" rtl="0" eaLnBrk="1" latinLnBrk="0" hangingPunct="1">
              <a:spcBef>
                <a:spcPct val="20000"/>
              </a:spcBef>
              <a:buFont typeface="Arial"/>
              <a:buChar char="•"/>
              <a:defRPr sz="1800" kern="1200">
                <a:solidFill>
                  <a:schemeClr val="tx2">
                    <a:lumMod val="75000"/>
                  </a:schemeClr>
                </a:solidFill>
                <a:latin typeface="Helvetica Neue"/>
                <a:ea typeface="+mn-ea"/>
                <a:cs typeface="Helvetica Neue"/>
              </a:defRPr>
            </a:lvl3pPr>
            <a:lvl4pPr marL="1599946" indent="-228564" algn="l" defTabSz="457127" rtl="0" eaLnBrk="1" latinLnBrk="0" hangingPunct="1">
              <a:spcBef>
                <a:spcPct val="20000"/>
              </a:spcBef>
              <a:buFont typeface="Arial"/>
              <a:buChar char="•"/>
              <a:defRPr sz="1600" kern="1200">
                <a:solidFill>
                  <a:schemeClr val="tx2">
                    <a:lumMod val="75000"/>
                  </a:schemeClr>
                </a:solidFill>
                <a:latin typeface="Helvetica Neue"/>
                <a:ea typeface="+mn-ea"/>
                <a:cs typeface="Helvetica Neue"/>
              </a:defRPr>
            </a:lvl4pPr>
            <a:lvl5pPr marL="2147407" indent="-318897" algn="l" defTabSz="457127" rtl="0" eaLnBrk="1" latinLnBrk="0" hangingPunct="1">
              <a:spcBef>
                <a:spcPct val="20000"/>
              </a:spcBef>
              <a:buFont typeface="Arial"/>
              <a:buChar char="•"/>
              <a:defRPr sz="1300" kern="1200">
                <a:solidFill>
                  <a:schemeClr val="tx2">
                    <a:lumMod val="75000"/>
                  </a:schemeClr>
                </a:solidFill>
                <a:latin typeface="Helvetica Neue"/>
                <a:ea typeface="+mn-ea"/>
                <a:cs typeface="Helvetica Neue"/>
              </a:defRPr>
            </a:lvl5pPr>
            <a:lvl6pPr marL="2514201" indent="-228564" algn="l" defTabSz="457127" rtl="0" eaLnBrk="1" latinLnBrk="0" hangingPunct="1">
              <a:spcBef>
                <a:spcPct val="20000"/>
              </a:spcBef>
              <a:buFont typeface="Arial"/>
              <a:buChar char="•"/>
              <a:defRPr sz="2000" kern="1200">
                <a:solidFill>
                  <a:schemeClr val="tx1"/>
                </a:solidFill>
                <a:latin typeface="+mn-lt"/>
                <a:ea typeface="+mn-ea"/>
                <a:cs typeface="+mn-cs"/>
              </a:defRPr>
            </a:lvl6pPr>
            <a:lvl7pPr marL="2971328" indent="-228564" algn="l" defTabSz="457127" rtl="0" eaLnBrk="1" latinLnBrk="0" hangingPunct="1">
              <a:spcBef>
                <a:spcPct val="20000"/>
              </a:spcBef>
              <a:buFont typeface="Arial"/>
              <a:buChar char="•"/>
              <a:defRPr sz="2000" kern="1200">
                <a:solidFill>
                  <a:schemeClr val="tx1"/>
                </a:solidFill>
                <a:latin typeface="+mn-lt"/>
                <a:ea typeface="+mn-ea"/>
                <a:cs typeface="+mn-cs"/>
              </a:defRPr>
            </a:lvl7pPr>
            <a:lvl8pPr marL="3428455" indent="-228564" algn="l" defTabSz="457127" rtl="0" eaLnBrk="1" latinLnBrk="0" hangingPunct="1">
              <a:spcBef>
                <a:spcPct val="20000"/>
              </a:spcBef>
              <a:buFont typeface="Arial"/>
              <a:buChar char="•"/>
              <a:defRPr sz="2000" kern="1200">
                <a:solidFill>
                  <a:schemeClr val="tx1"/>
                </a:solidFill>
                <a:latin typeface="+mn-lt"/>
                <a:ea typeface="+mn-ea"/>
                <a:cs typeface="+mn-cs"/>
              </a:defRPr>
            </a:lvl8pPr>
            <a:lvl9pPr marL="3885583" indent="-228564" algn="l" defTabSz="457127" rtl="0" eaLnBrk="1" latinLnBrk="0" hangingPunct="1">
              <a:spcBef>
                <a:spcPct val="20000"/>
              </a:spcBef>
              <a:buFont typeface="Arial"/>
              <a:buChar char="•"/>
              <a:defRPr sz="2000" kern="1200">
                <a:solidFill>
                  <a:schemeClr val="tx1"/>
                </a:solidFill>
                <a:latin typeface="+mn-lt"/>
                <a:ea typeface="+mn-ea"/>
                <a:cs typeface="+mn-cs"/>
              </a:defRPr>
            </a:lvl9pPr>
          </a:lstStyle>
          <a:p>
            <a:pPr defTabSz="457200">
              <a:spcBef>
                <a:spcPct val="0"/>
              </a:spcBef>
              <a:spcAft>
                <a:spcPts val="600"/>
              </a:spcAft>
            </a:pPr>
            <a:r>
              <a:rPr lang="en-US" sz="3200" dirty="0" smtClean="0">
                <a:solidFill>
                  <a:srgbClr val="006A96"/>
                </a:solidFill>
                <a:latin typeface="Corbel" panose="020B0503020204020204" pitchFamily="34" charset="0"/>
                <a:ea typeface="+mj-ea"/>
                <a:cs typeface="Lucida Sans"/>
              </a:rPr>
              <a:t>Example:</a:t>
            </a:r>
            <a:endParaRPr lang="en-US" sz="1200" b="1" dirty="0" smtClean="0">
              <a:solidFill>
                <a:srgbClr val="006A96"/>
              </a:solidFill>
              <a:latin typeface="Corbel" panose="020B0503020204020204" pitchFamily="34" charset="0"/>
              <a:cs typeface="Lucida Sans"/>
            </a:endParaRPr>
          </a:p>
          <a:p>
            <a:pPr defTabSz="457200">
              <a:spcBef>
                <a:spcPct val="0"/>
              </a:spcBef>
              <a:spcAft>
                <a:spcPts val="600"/>
              </a:spcAft>
            </a:pPr>
            <a:r>
              <a:rPr lang="en-US" sz="2400" b="1" dirty="0" smtClean="0">
                <a:solidFill>
                  <a:srgbClr val="006A96"/>
                </a:solidFill>
                <a:latin typeface="Corbel" panose="020B0503020204020204" pitchFamily="34" charset="0"/>
                <a:ea typeface="+mj-ea"/>
                <a:cs typeface="Lucida Sans"/>
              </a:rPr>
              <a:t>	Outcome Goal - </a:t>
            </a:r>
            <a:r>
              <a:rPr lang="en-US" sz="2400" dirty="0" smtClean="0">
                <a:solidFill>
                  <a:srgbClr val="006A96"/>
                </a:solidFill>
                <a:latin typeface="Corbel" panose="020B0503020204020204" pitchFamily="34" charset="0"/>
                <a:ea typeface="+mj-ea"/>
                <a:cs typeface="Lucida Sans"/>
              </a:rPr>
              <a:t>to be more organized</a:t>
            </a:r>
          </a:p>
          <a:p>
            <a:pPr defTabSz="457200">
              <a:spcBef>
                <a:spcPct val="0"/>
              </a:spcBef>
              <a:spcAft>
                <a:spcPts val="600"/>
              </a:spcAft>
            </a:pPr>
            <a:r>
              <a:rPr lang="en-US" sz="2400" b="1" dirty="0" smtClean="0">
                <a:solidFill>
                  <a:srgbClr val="006A96"/>
                </a:solidFill>
                <a:latin typeface="Corbel" panose="020B0503020204020204" pitchFamily="34" charset="0"/>
                <a:ea typeface="+mj-ea"/>
                <a:cs typeface="Lucida Sans"/>
              </a:rPr>
              <a:t>	Values - </a:t>
            </a:r>
            <a:r>
              <a:rPr lang="en-US" sz="2400" dirty="0" smtClean="0">
                <a:solidFill>
                  <a:srgbClr val="006A96"/>
                </a:solidFill>
                <a:latin typeface="Corbel" panose="020B0503020204020204" pitchFamily="34" charset="0"/>
                <a:ea typeface="+mj-ea"/>
                <a:cs typeface="Lucida Sans"/>
              </a:rPr>
              <a:t>simplicity, </a:t>
            </a:r>
            <a:r>
              <a:rPr lang="en-US" sz="2400" dirty="0">
                <a:solidFill>
                  <a:srgbClr val="006A96"/>
                </a:solidFill>
                <a:latin typeface="Corbel" panose="020B0503020204020204" pitchFamily="34" charset="0"/>
                <a:cs typeface="Lucida Sans"/>
              </a:rPr>
              <a:t>e</a:t>
            </a:r>
            <a:r>
              <a:rPr lang="en-US" sz="2400" dirty="0" smtClean="0">
                <a:solidFill>
                  <a:srgbClr val="006A96"/>
                </a:solidFill>
                <a:latin typeface="Corbel" panose="020B0503020204020204" pitchFamily="34" charset="0"/>
                <a:cs typeface="Lucida Sans"/>
              </a:rPr>
              <a:t>ffectiveness</a:t>
            </a:r>
            <a:r>
              <a:rPr lang="en-US" sz="2400" dirty="0">
                <a:solidFill>
                  <a:srgbClr val="006A96"/>
                </a:solidFill>
                <a:latin typeface="Corbel" panose="020B0503020204020204" pitchFamily="34" charset="0"/>
                <a:cs typeface="Lucida Sans"/>
              </a:rPr>
              <a:t>, </a:t>
            </a:r>
            <a:r>
              <a:rPr lang="en-US" sz="2400" dirty="0" smtClean="0">
                <a:solidFill>
                  <a:srgbClr val="006A96"/>
                </a:solidFill>
                <a:latin typeface="Corbel" panose="020B0503020204020204" pitchFamily="34" charset="0"/>
                <a:cs typeface="Lucida Sans"/>
              </a:rPr>
              <a:t>organization</a:t>
            </a:r>
          </a:p>
          <a:p>
            <a:pPr defTabSz="457200">
              <a:spcBef>
                <a:spcPct val="0"/>
              </a:spcBef>
              <a:spcAft>
                <a:spcPts val="600"/>
              </a:spcAft>
            </a:pPr>
            <a:r>
              <a:rPr lang="en-US" sz="2400" b="1" dirty="0" smtClean="0">
                <a:solidFill>
                  <a:srgbClr val="006A96"/>
                </a:solidFill>
                <a:latin typeface="Corbel" panose="020B0503020204020204" pitchFamily="34" charset="0"/>
                <a:cs typeface="Lucida Sans"/>
              </a:rPr>
              <a:t>	Motivation - </a:t>
            </a:r>
            <a:r>
              <a:rPr lang="en-US" sz="2400" dirty="0" smtClean="0">
                <a:solidFill>
                  <a:srgbClr val="006A96"/>
                </a:solidFill>
                <a:latin typeface="Corbel" panose="020B0503020204020204" pitchFamily="34" charset="0"/>
                <a:cs typeface="Lucida Sans"/>
              </a:rPr>
              <a:t>empowering students</a:t>
            </a:r>
          </a:p>
          <a:p>
            <a:pPr defTabSz="457200">
              <a:spcBef>
                <a:spcPct val="0"/>
              </a:spcBef>
              <a:spcAft>
                <a:spcPts val="600"/>
              </a:spcAft>
            </a:pPr>
            <a:r>
              <a:rPr lang="en-US" sz="2400" b="1" dirty="0" smtClean="0">
                <a:solidFill>
                  <a:srgbClr val="006A96"/>
                </a:solidFill>
                <a:latin typeface="Corbel" panose="020B0503020204020204" pitchFamily="34" charset="0"/>
                <a:ea typeface="+mj-ea"/>
                <a:cs typeface="Lucida Sans"/>
              </a:rPr>
              <a:t>	Process Goals - </a:t>
            </a:r>
          </a:p>
          <a:p>
            <a:pPr marL="1085732" lvl="1" indent="-342900" defTabSz="457200">
              <a:spcBef>
                <a:spcPct val="0"/>
              </a:spcBef>
              <a:spcAft>
                <a:spcPts val="600"/>
              </a:spcAft>
              <a:buFont typeface="Wingdings" panose="05000000000000000000" pitchFamily="2" charset="2"/>
              <a:buChar char="ü"/>
            </a:pPr>
            <a:r>
              <a:rPr lang="en-US" dirty="0">
                <a:solidFill>
                  <a:srgbClr val="006A96"/>
                </a:solidFill>
                <a:latin typeface="Corbel" panose="020B0503020204020204" pitchFamily="34" charset="0"/>
                <a:ea typeface="+mj-ea"/>
                <a:cs typeface="Lucida Sans"/>
              </a:rPr>
              <a:t>L</a:t>
            </a:r>
            <a:r>
              <a:rPr lang="en-US" dirty="0" smtClean="0">
                <a:solidFill>
                  <a:srgbClr val="006A96"/>
                </a:solidFill>
                <a:latin typeface="Corbel" panose="020B0503020204020204" pitchFamily="34" charset="0"/>
                <a:ea typeface="+mj-ea"/>
                <a:cs typeface="Lucida Sans"/>
              </a:rPr>
              <a:t>earn new ways to organize my work day</a:t>
            </a:r>
          </a:p>
          <a:p>
            <a:pPr marL="1085732" lvl="1" indent="-342900" defTabSz="457200">
              <a:spcBef>
                <a:spcPct val="0"/>
              </a:spcBef>
              <a:spcAft>
                <a:spcPts val="600"/>
              </a:spcAft>
              <a:buFont typeface="Wingdings" panose="05000000000000000000" pitchFamily="2" charset="2"/>
              <a:buChar char="ü"/>
            </a:pPr>
            <a:r>
              <a:rPr lang="en-US" dirty="0" smtClean="0">
                <a:solidFill>
                  <a:srgbClr val="006A96"/>
                </a:solidFill>
                <a:latin typeface="Corbel" panose="020B0503020204020204" pitchFamily="34" charset="0"/>
                <a:ea typeface="+mj-ea"/>
                <a:cs typeface="Lucida Sans"/>
              </a:rPr>
              <a:t>Read Franklin Covey books</a:t>
            </a:r>
          </a:p>
          <a:p>
            <a:pPr marL="1085732" lvl="1" indent="-342900" defTabSz="457200">
              <a:spcBef>
                <a:spcPct val="0"/>
              </a:spcBef>
              <a:spcAft>
                <a:spcPts val="600"/>
              </a:spcAft>
              <a:buFont typeface="Wingdings" panose="05000000000000000000" pitchFamily="2" charset="2"/>
              <a:buChar char="ü"/>
            </a:pPr>
            <a:r>
              <a:rPr lang="en-US" dirty="0" smtClean="0">
                <a:solidFill>
                  <a:srgbClr val="006A96"/>
                </a:solidFill>
                <a:latin typeface="Corbel" panose="020B0503020204020204" pitchFamily="34" charset="0"/>
                <a:ea typeface="+mj-ea"/>
                <a:cs typeface="Lucida Sans"/>
              </a:rPr>
              <a:t>Ask colleagues to share best practices</a:t>
            </a:r>
          </a:p>
        </p:txBody>
      </p:sp>
      <p:pic>
        <p:nvPicPr>
          <p:cNvPr id="6" name="Picture 5" descr="Z:\Undergraduate Advising\Undergraduate Programs Administration\Signature Logo Arts Group Advising Center.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122" y="4042756"/>
            <a:ext cx="1933575" cy="447675"/>
          </a:xfrm>
          <a:prstGeom prst="rect">
            <a:avLst/>
          </a:prstGeom>
          <a:noFill/>
          <a:ln>
            <a:noFill/>
          </a:ln>
        </p:spPr>
      </p:pic>
    </p:spTree>
    <p:extLst>
      <p:ext uri="{BB962C8B-B14F-4D97-AF65-F5344CB8AC3E}">
        <p14:creationId xmlns:p14="http://schemas.microsoft.com/office/powerpoint/2010/main" val="12060685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4"/>
          <p:cNvSpPr txBox="1">
            <a:spLocks/>
          </p:cNvSpPr>
          <p:nvPr/>
        </p:nvSpPr>
        <p:spPr>
          <a:xfrm>
            <a:off x="297439" y="211667"/>
            <a:ext cx="8563255" cy="775885"/>
          </a:xfrm>
          <a:prstGeom prst="rect">
            <a:avLst/>
          </a:prstGeom>
        </p:spPr>
        <p:txBody>
          <a:bodyPr vert="horz" lIns="91426" tIns="45713" rIns="91426" bIns="45713" rtlCol="0" anchor="b" anchorCtr="0">
            <a:noAutofit/>
          </a:bodyPr>
          <a:lstStyle>
            <a:lvl1pPr algn="l" defTabSz="457127" rtl="0" eaLnBrk="1" latinLnBrk="0" hangingPunct="1">
              <a:spcBef>
                <a:spcPct val="0"/>
              </a:spcBef>
              <a:buNone/>
              <a:defRPr sz="2800" kern="1200">
                <a:solidFill>
                  <a:schemeClr val="tx2">
                    <a:lumMod val="75000"/>
                  </a:schemeClr>
                </a:solidFill>
                <a:latin typeface="Helvetica Neue"/>
                <a:ea typeface="+mj-ea"/>
                <a:cs typeface="Helvetica Neue"/>
              </a:defRPr>
            </a:lvl1pPr>
          </a:lstStyle>
          <a:p>
            <a:pPr defTabSz="457200"/>
            <a:r>
              <a:rPr lang="en-US" sz="3800" dirty="0" smtClean="0">
                <a:solidFill>
                  <a:srgbClr val="C99700"/>
                </a:solidFill>
                <a:latin typeface="+mj-lt"/>
                <a:cs typeface="+mj-cs"/>
              </a:rPr>
              <a:t>1. Life and Career Planning Process</a:t>
            </a:r>
            <a:endParaRPr lang="en-US" sz="3800" dirty="0">
              <a:solidFill>
                <a:srgbClr val="C99700"/>
              </a:solidFill>
              <a:latin typeface="+mj-lt"/>
              <a:cs typeface="+mj-cs"/>
            </a:endParaRPr>
          </a:p>
        </p:txBody>
      </p:sp>
      <p:sp>
        <p:nvSpPr>
          <p:cNvPr id="11" name="Content Placeholder 2"/>
          <p:cNvSpPr txBox="1">
            <a:spLocks/>
          </p:cNvSpPr>
          <p:nvPr/>
        </p:nvSpPr>
        <p:spPr>
          <a:xfrm>
            <a:off x="469864" y="1225868"/>
            <a:ext cx="8218403" cy="2912451"/>
          </a:xfrm>
          <a:prstGeom prst="rect">
            <a:avLst/>
          </a:prstGeom>
        </p:spPr>
        <p:txBody>
          <a:bodyPr/>
          <a:lstStyle>
            <a:lvl1pPr marL="0" indent="0" algn="l" defTabSz="457127" rtl="0" eaLnBrk="1" latinLnBrk="0" hangingPunct="1">
              <a:spcBef>
                <a:spcPct val="20000"/>
              </a:spcBef>
              <a:buFont typeface="Arial"/>
              <a:buNone/>
              <a:defRPr sz="2000" kern="1200">
                <a:solidFill>
                  <a:schemeClr val="tx2">
                    <a:lumMod val="75000"/>
                  </a:schemeClr>
                </a:solidFill>
                <a:latin typeface="Helvetica Neue"/>
                <a:ea typeface="+mn-ea"/>
                <a:cs typeface="Helvetica Neue"/>
              </a:defRPr>
            </a:lvl1pPr>
            <a:lvl2pPr marL="742832" indent="-285704" algn="l" defTabSz="457127" rtl="0" eaLnBrk="1" latinLnBrk="0" hangingPunct="1">
              <a:spcBef>
                <a:spcPct val="20000"/>
              </a:spcBef>
              <a:buFont typeface="Arial"/>
              <a:buChar char="•"/>
              <a:defRPr sz="2000" kern="1200">
                <a:solidFill>
                  <a:schemeClr val="tx2">
                    <a:lumMod val="75000"/>
                  </a:schemeClr>
                </a:solidFill>
                <a:latin typeface="Helvetica Neue"/>
                <a:ea typeface="+mn-ea"/>
                <a:cs typeface="Helvetica Neue"/>
              </a:defRPr>
            </a:lvl2pPr>
            <a:lvl3pPr marL="1142819" indent="-228564" algn="l" defTabSz="457127" rtl="0" eaLnBrk="1" latinLnBrk="0" hangingPunct="1">
              <a:spcBef>
                <a:spcPct val="20000"/>
              </a:spcBef>
              <a:buFont typeface="Arial"/>
              <a:buChar char="•"/>
              <a:defRPr sz="1800" kern="1200">
                <a:solidFill>
                  <a:schemeClr val="tx2">
                    <a:lumMod val="75000"/>
                  </a:schemeClr>
                </a:solidFill>
                <a:latin typeface="Helvetica Neue"/>
                <a:ea typeface="+mn-ea"/>
                <a:cs typeface="Helvetica Neue"/>
              </a:defRPr>
            </a:lvl3pPr>
            <a:lvl4pPr marL="1599946" indent="-228564" algn="l" defTabSz="457127" rtl="0" eaLnBrk="1" latinLnBrk="0" hangingPunct="1">
              <a:spcBef>
                <a:spcPct val="20000"/>
              </a:spcBef>
              <a:buFont typeface="Arial"/>
              <a:buChar char="•"/>
              <a:defRPr sz="1600" kern="1200">
                <a:solidFill>
                  <a:schemeClr val="tx2">
                    <a:lumMod val="75000"/>
                  </a:schemeClr>
                </a:solidFill>
                <a:latin typeface="Helvetica Neue"/>
                <a:ea typeface="+mn-ea"/>
                <a:cs typeface="Helvetica Neue"/>
              </a:defRPr>
            </a:lvl4pPr>
            <a:lvl5pPr marL="2147407" indent="-318897" algn="l" defTabSz="457127" rtl="0" eaLnBrk="1" latinLnBrk="0" hangingPunct="1">
              <a:spcBef>
                <a:spcPct val="20000"/>
              </a:spcBef>
              <a:buFont typeface="Arial"/>
              <a:buChar char="•"/>
              <a:defRPr sz="1300" kern="1200">
                <a:solidFill>
                  <a:schemeClr val="tx2">
                    <a:lumMod val="75000"/>
                  </a:schemeClr>
                </a:solidFill>
                <a:latin typeface="Helvetica Neue"/>
                <a:ea typeface="+mn-ea"/>
                <a:cs typeface="Helvetica Neue"/>
              </a:defRPr>
            </a:lvl5pPr>
            <a:lvl6pPr marL="2514201" indent="-228564" algn="l" defTabSz="457127" rtl="0" eaLnBrk="1" latinLnBrk="0" hangingPunct="1">
              <a:spcBef>
                <a:spcPct val="20000"/>
              </a:spcBef>
              <a:buFont typeface="Arial"/>
              <a:buChar char="•"/>
              <a:defRPr sz="2000" kern="1200">
                <a:solidFill>
                  <a:schemeClr val="tx1"/>
                </a:solidFill>
                <a:latin typeface="+mn-lt"/>
                <a:ea typeface="+mn-ea"/>
                <a:cs typeface="+mn-cs"/>
              </a:defRPr>
            </a:lvl6pPr>
            <a:lvl7pPr marL="2971328" indent="-228564" algn="l" defTabSz="457127" rtl="0" eaLnBrk="1" latinLnBrk="0" hangingPunct="1">
              <a:spcBef>
                <a:spcPct val="20000"/>
              </a:spcBef>
              <a:buFont typeface="Arial"/>
              <a:buChar char="•"/>
              <a:defRPr sz="2000" kern="1200">
                <a:solidFill>
                  <a:schemeClr val="tx1"/>
                </a:solidFill>
                <a:latin typeface="+mn-lt"/>
                <a:ea typeface="+mn-ea"/>
                <a:cs typeface="+mn-cs"/>
              </a:defRPr>
            </a:lvl7pPr>
            <a:lvl8pPr marL="3428455" indent="-228564" algn="l" defTabSz="457127" rtl="0" eaLnBrk="1" latinLnBrk="0" hangingPunct="1">
              <a:spcBef>
                <a:spcPct val="20000"/>
              </a:spcBef>
              <a:buFont typeface="Arial"/>
              <a:buChar char="•"/>
              <a:defRPr sz="2000" kern="1200">
                <a:solidFill>
                  <a:schemeClr val="tx1"/>
                </a:solidFill>
                <a:latin typeface="+mn-lt"/>
                <a:ea typeface="+mn-ea"/>
                <a:cs typeface="+mn-cs"/>
              </a:defRPr>
            </a:lvl8pPr>
            <a:lvl9pPr marL="3885583" indent="-228564" algn="l" defTabSz="457127" rtl="0" eaLnBrk="1" latinLnBrk="0" hangingPunct="1">
              <a:spcBef>
                <a:spcPct val="20000"/>
              </a:spcBef>
              <a:buFont typeface="Arial"/>
              <a:buChar char="•"/>
              <a:defRPr sz="2000" kern="1200">
                <a:solidFill>
                  <a:schemeClr val="tx1"/>
                </a:solidFill>
                <a:latin typeface="+mn-lt"/>
                <a:ea typeface="+mn-ea"/>
                <a:cs typeface="+mn-cs"/>
              </a:defRPr>
            </a:lvl9pPr>
          </a:lstStyle>
          <a:p>
            <a:pPr algn="ctr"/>
            <a:endParaRPr lang="en-US" sz="1800" dirty="0">
              <a:solidFill>
                <a:srgbClr val="006A96"/>
              </a:solidFill>
              <a:latin typeface="Corbel" panose="020B0503020204020204" pitchFamily="34" charset="0"/>
              <a:ea typeface="+mj-ea"/>
              <a:cs typeface="Lucida Sans"/>
            </a:endParaRPr>
          </a:p>
        </p:txBody>
      </p:sp>
      <p:pic>
        <p:nvPicPr>
          <p:cNvPr id="6" name="Picture 5" descr="Z:\Undergraduate Advising\Undergraduate Programs Administration\Signature Logo Arts Group Advising Center.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122" y="4042756"/>
            <a:ext cx="1933575" cy="447675"/>
          </a:xfrm>
          <a:prstGeom prst="rect">
            <a:avLst/>
          </a:prstGeom>
          <a:noFill/>
          <a:ln>
            <a:noFill/>
          </a:ln>
        </p:spPr>
      </p:pic>
      <p:pic>
        <p:nvPicPr>
          <p:cNvPr id="5" name="Picture 4" descr="Image result for 4 step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8169" y="1029221"/>
            <a:ext cx="4714135" cy="24248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064702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txBox="1">
            <a:spLocks/>
          </p:cNvSpPr>
          <p:nvPr/>
        </p:nvSpPr>
        <p:spPr>
          <a:xfrm>
            <a:off x="300252" y="504966"/>
            <a:ext cx="8679976" cy="3633353"/>
          </a:xfrm>
          <a:prstGeom prst="rect">
            <a:avLst/>
          </a:prstGeom>
        </p:spPr>
        <p:txBody>
          <a:bodyPr/>
          <a:lstStyle>
            <a:lvl1pPr marL="0" indent="0" algn="l" defTabSz="457127" rtl="0" eaLnBrk="1" latinLnBrk="0" hangingPunct="1">
              <a:spcBef>
                <a:spcPct val="20000"/>
              </a:spcBef>
              <a:buFont typeface="Arial"/>
              <a:buNone/>
              <a:defRPr sz="2000" kern="1200">
                <a:solidFill>
                  <a:schemeClr val="tx2">
                    <a:lumMod val="75000"/>
                  </a:schemeClr>
                </a:solidFill>
                <a:latin typeface="Helvetica Neue"/>
                <a:ea typeface="+mn-ea"/>
                <a:cs typeface="Helvetica Neue"/>
              </a:defRPr>
            </a:lvl1pPr>
            <a:lvl2pPr marL="742832" indent="-285704" algn="l" defTabSz="457127" rtl="0" eaLnBrk="1" latinLnBrk="0" hangingPunct="1">
              <a:spcBef>
                <a:spcPct val="20000"/>
              </a:spcBef>
              <a:buFont typeface="Arial"/>
              <a:buChar char="•"/>
              <a:defRPr sz="2000" kern="1200">
                <a:solidFill>
                  <a:schemeClr val="tx2">
                    <a:lumMod val="75000"/>
                  </a:schemeClr>
                </a:solidFill>
                <a:latin typeface="Helvetica Neue"/>
                <a:ea typeface="+mn-ea"/>
                <a:cs typeface="Helvetica Neue"/>
              </a:defRPr>
            </a:lvl2pPr>
            <a:lvl3pPr marL="1142819" indent="-228564" algn="l" defTabSz="457127" rtl="0" eaLnBrk="1" latinLnBrk="0" hangingPunct="1">
              <a:spcBef>
                <a:spcPct val="20000"/>
              </a:spcBef>
              <a:buFont typeface="Arial"/>
              <a:buChar char="•"/>
              <a:defRPr sz="1800" kern="1200">
                <a:solidFill>
                  <a:schemeClr val="tx2">
                    <a:lumMod val="75000"/>
                  </a:schemeClr>
                </a:solidFill>
                <a:latin typeface="Helvetica Neue"/>
                <a:ea typeface="+mn-ea"/>
                <a:cs typeface="Helvetica Neue"/>
              </a:defRPr>
            </a:lvl3pPr>
            <a:lvl4pPr marL="1599946" indent="-228564" algn="l" defTabSz="457127" rtl="0" eaLnBrk="1" latinLnBrk="0" hangingPunct="1">
              <a:spcBef>
                <a:spcPct val="20000"/>
              </a:spcBef>
              <a:buFont typeface="Arial"/>
              <a:buChar char="•"/>
              <a:defRPr sz="1600" kern="1200">
                <a:solidFill>
                  <a:schemeClr val="tx2">
                    <a:lumMod val="75000"/>
                  </a:schemeClr>
                </a:solidFill>
                <a:latin typeface="Helvetica Neue"/>
                <a:ea typeface="+mn-ea"/>
                <a:cs typeface="Helvetica Neue"/>
              </a:defRPr>
            </a:lvl4pPr>
            <a:lvl5pPr marL="2147407" indent="-318897" algn="l" defTabSz="457127" rtl="0" eaLnBrk="1" latinLnBrk="0" hangingPunct="1">
              <a:spcBef>
                <a:spcPct val="20000"/>
              </a:spcBef>
              <a:buFont typeface="Arial"/>
              <a:buChar char="•"/>
              <a:defRPr sz="1300" kern="1200">
                <a:solidFill>
                  <a:schemeClr val="tx2">
                    <a:lumMod val="75000"/>
                  </a:schemeClr>
                </a:solidFill>
                <a:latin typeface="Helvetica Neue"/>
                <a:ea typeface="+mn-ea"/>
                <a:cs typeface="Helvetica Neue"/>
              </a:defRPr>
            </a:lvl5pPr>
            <a:lvl6pPr marL="2514201" indent="-228564" algn="l" defTabSz="457127" rtl="0" eaLnBrk="1" latinLnBrk="0" hangingPunct="1">
              <a:spcBef>
                <a:spcPct val="20000"/>
              </a:spcBef>
              <a:buFont typeface="Arial"/>
              <a:buChar char="•"/>
              <a:defRPr sz="2000" kern="1200">
                <a:solidFill>
                  <a:schemeClr val="tx1"/>
                </a:solidFill>
                <a:latin typeface="+mn-lt"/>
                <a:ea typeface="+mn-ea"/>
                <a:cs typeface="+mn-cs"/>
              </a:defRPr>
            </a:lvl6pPr>
            <a:lvl7pPr marL="2971328" indent="-228564" algn="l" defTabSz="457127" rtl="0" eaLnBrk="1" latinLnBrk="0" hangingPunct="1">
              <a:spcBef>
                <a:spcPct val="20000"/>
              </a:spcBef>
              <a:buFont typeface="Arial"/>
              <a:buChar char="•"/>
              <a:defRPr sz="2000" kern="1200">
                <a:solidFill>
                  <a:schemeClr val="tx1"/>
                </a:solidFill>
                <a:latin typeface="+mn-lt"/>
                <a:ea typeface="+mn-ea"/>
                <a:cs typeface="+mn-cs"/>
              </a:defRPr>
            </a:lvl7pPr>
            <a:lvl8pPr marL="3428455" indent="-228564" algn="l" defTabSz="457127" rtl="0" eaLnBrk="1" latinLnBrk="0" hangingPunct="1">
              <a:spcBef>
                <a:spcPct val="20000"/>
              </a:spcBef>
              <a:buFont typeface="Arial"/>
              <a:buChar char="•"/>
              <a:defRPr sz="2000" kern="1200">
                <a:solidFill>
                  <a:schemeClr val="tx1"/>
                </a:solidFill>
                <a:latin typeface="+mn-lt"/>
                <a:ea typeface="+mn-ea"/>
                <a:cs typeface="+mn-cs"/>
              </a:defRPr>
            </a:lvl8pPr>
            <a:lvl9pPr marL="3885583" indent="-228564" algn="l" defTabSz="457127" rtl="0" eaLnBrk="1" latinLnBrk="0" hangingPunct="1">
              <a:spcBef>
                <a:spcPct val="20000"/>
              </a:spcBef>
              <a:buFont typeface="Arial"/>
              <a:buChar char="•"/>
              <a:defRPr sz="2000" kern="1200">
                <a:solidFill>
                  <a:schemeClr val="tx1"/>
                </a:solidFill>
                <a:latin typeface="+mn-lt"/>
                <a:ea typeface="+mn-ea"/>
                <a:cs typeface="+mn-cs"/>
              </a:defRPr>
            </a:lvl9pPr>
          </a:lstStyle>
          <a:p>
            <a:pPr defTabSz="457200">
              <a:spcBef>
                <a:spcPct val="0"/>
              </a:spcBef>
              <a:spcAft>
                <a:spcPts val="600"/>
              </a:spcAft>
            </a:pPr>
            <a:r>
              <a:rPr lang="en-US" sz="3200" dirty="0" smtClean="0">
                <a:solidFill>
                  <a:srgbClr val="006A96"/>
                </a:solidFill>
                <a:latin typeface="Corbel" panose="020B0503020204020204" pitchFamily="34" charset="0"/>
                <a:ea typeface="+mj-ea"/>
                <a:cs typeface="Lucida Sans"/>
              </a:rPr>
              <a:t>Meeting Your ‘Professional Refresh’ Goals</a:t>
            </a:r>
            <a:endParaRPr lang="en-US" sz="2400" b="1" dirty="0" smtClean="0">
              <a:solidFill>
                <a:srgbClr val="006A96"/>
              </a:solidFill>
              <a:latin typeface="Corbel" panose="020B0503020204020204" pitchFamily="34" charset="0"/>
              <a:cs typeface="Lucida Sans"/>
            </a:endParaRPr>
          </a:p>
          <a:p>
            <a:pPr defTabSz="457200">
              <a:spcBef>
                <a:spcPct val="0"/>
              </a:spcBef>
              <a:spcAft>
                <a:spcPts val="600"/>
              </a:spcAft>
            </a:pPr>
            <a:endParaRPr lang="en-US" sz="800" b="1" dirty="0" smtClean="0">
              <a:solidFill>
                <a:srgbClr val="006A96"/>
              </a:solidFill>
              <a:latin typeface="Corbel" panose="020B0503020204020204" pitchFamily="34" charset="0"/>
              <a:cs typeface="Lucida Sans"/>
            </a:endParaRPr>
          </a:p>
          <a:p>
            <a:pPr defTabSz="457200">
              <a:spcBef>
                <a:spcPct val="0"/>
              </a:spcBef>
              <a:spcAft>
                <a:spcPts val="600"/>
              </a:spcAft>
            </a:pPr>
            <a:r>
              <a:rPr lang="en-US" sz="2400" dirty="0" smtClean="0">
                <a:solidFill>
                  <a:srgbClr val="006A96"/>
                </a:solidFill>
                <a:latin typeface="Corbel" panose="020B0503020204020204" pitchFamily="34" charset="0"/>
                <a:ea typeface="+mj-ea"/>
                <a:cs typeface="Lucida Sans"/>
              </a:rPr>
              <a:t>	Share a business card with someone and agree to check in a 	month from now.</a:t>
            </a:r>
            <a:endParaRPr lang="en-US" sz="2400" dirty="0">
              <a:solidFill>
                <a:srgbClr val="006A96"/>
              </a:solidFill>
              <a:latin typeface="Corbel" panose="020B0503020204020204" pitchFamily="34" charset="0"/>
              <a:ea typeface="+mj-ea"/>
              <a:cs typeface="Lucida Sans"/>
            </a:endParaRPr>
          </a:p>
        </p:txBody>
      </p:sp>
      <p:pic>
        <p:nvPicPr>
          <p:cNvPr id="6" name="Picture 5" descr="Z:\Undergraduate Advising\Undergraduate Programs Administration\Signature Logo Arts Group Advising Center.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122" y="4042756"/>
            <a:ext cx="1933575" cy="447675"/>
          </a:xfrm>
          <a:prstGeom prst="rect">
            <a:avLst/>
          </a:prstGeom>
          <a:noFill/>
          <a:ln>
            <a:noFill/>
          </a:ln>
        </p:spPr>
      </p:pic>
    </p:spTree>
    <p:extLst>
      <p:ext uri="{BB962C8B-B14F-4D97-AF65-F5344CB8AC3E}">
        <p14:creationId xmlns:p14="http://schemas.microsoft.com/office/powerpoint/2010/main" val="283411264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4"/>
          <p:cNvSpPr txBox="1">
            <a:spLocks/>
          </p:cNvSpPr>
          <p:nvPr/>
        </p:nvSpPr>
        <p:spPr>
          <a:xfrm>
            <a:off x="297439" y="211667"/>
            <a:ext cx="8563255" cy="775885"/>
          </a:xfrm>
          <a:prstGeom prst="rect">
            <a:avLst/>
          </a:prstGeom>
        </p:spPr>
        <p:txBody>
          <a:bodyPr vert="horz" lIns="91426" tIns="45713" rIns="91426" bIns="45713" rtlCol="0" anchor="b" anchorCtr="0">
            <a:noAutofit/>
          </a:bodyPr>
          <a:lstStyle>
            <a:lvl1pPr algn="l" defTabSz="457127" rtl="0" eaLnBrk="1" latinLnBrk="0" hangingPunct="1">
              <a:spcBef>
                <a:spcPct val="0"/>
              </a:spcBef>
              <a:buNone/>
              <a:defRPr sz="2800" kern="1200">
                <a:solidFill>
                  <a:schemeClr val="tx2">
                    <a:lumMod val="75000"/>
                  </a:schemeClr>
                </a:solidFill>
                <a:latin typeface="Helvetica Neue"/>
                <a:ea typeface="+mj-ea"/>
                <a:cs typeface="Helvetica Neue"/>
              </a:defRPr>
            </a:lvl1pPr>
          </a:lstStyle>
          <a:p>
            <a:pPr defTabSz="457200"/>
            <a:r>
              <a:rPr lang="en-US" sz="3800" dirty="0" smtClean="0">
                <a:solidFill>
                  <a:srgbClr val="006A96"/>
                </a:solidFill>
                <a:latin typeface="Corbel" panose="020B0503020204020204" pitchFamily="34" charset="0"/>
                <a:cs typeface="Lucida Sans"/>
              </a:rPr>
              <a:t>Questions and Comments</a:t>
            </a:r>
            <a:endParaRPr lang="en-US" sz="3800" dirty="0">
              <a:solidFill>
                <a:srgbClr val="006A96"/>
              </a:solidFill>
              <a:latin typeface="Corbel" panose="020B0503020204020204" pitchFamily="34" charset="0"/>
              <a:cs typeface="Lucida Sans"/>
            </a:endParaRPr>
          </a:p>
        </p:txBody>
      </p:sp>
      <p:sp>
        <p:nvSpPr>
          <p:cNvPr id="11" name="Content Placeholder 2"/>
          <p:cNvSpPr txBox="1">
            <a:spLocks/>
          </p:cNvSpPr>
          <p:nvPr/>
        </p:nvSpPr>
        <p:spPr>
          <a:xfrm>
            <a:off x="469864" y="1225868"/>
            <a:ext cx="8218403" cy="2912451"/>
          </a:xfrm>
          <a:prstGeom prst="rect">
            <a:avLst/>
          </a:prstGeom>
        </p:spPr>
        <p:txBody>
          <a:bodyPr/>
          <a:lstStyle>
            <a:lvl1pPr marL="0" indent="0" algn="l" defTabSz="457127" rtl="0" eaLnBrk="1" latinLnBrk="0" hangingPunct="1">
              <a:spcBef>
                <a:spcPct val="20000"/>
              </a:spcBef>
              <a:buFont typeface="Arial"/>
              <a:buNone/>
              <a:defRPr sz="2000" kern="1200">
                <a:solidFill>
                  <a:schemeClr val="tx2">
                    <a:lumMod val="75000"/>
                  </a:schemeClr>
                </a:solidFill>
                <a:latin typeface="Helvetica Neue"/>
                <a:ea typeface="+mn-ea"/>
                <a:cs typeface="Helvetica Neue"/>
              </a:defRPr>
            </a:lvl1pPr>
            <a:lvl2pPr marL="742832" indent="-285704" algn="l" defTabSz="457127" rtl="0" eaLnBrk="1" latinLnBrk="0" hangingPunct="1">
              <a:spcBef>
                <a:spcPct val="20000"/>
              </a:spcBef>
              <a:buFont typeface="Arial"/>
              <a:buChar char="•"/>
              <a:defRPr sz="2000" kern="1200">
                <a:solidFill>
                  <a:schemeClr val="tx2">
                    <a:lumMod val="75000"/>
                  </a:schemeClr>
                </a:solidFill>
                <a:latin typeface="Helvetica Neue"/>
                <a:ea typeface="+mn-ea"/>
                <a:cs typeface="Helvetica Neue"/>
              </a:defRPr>
            </a:lvl2pPr>
            <a:lvl3pPr marL="1142819" indent="-228564" algn="l" defTabSz="457127" rtl="0" eaLnBrk="1" latinLnBrk="0" hangingPunct="1">
              <a:spcBef>
                <a:spcPct val="20000"/>
              </a:spcBef>
              <a:buFont typeface="Arial"/>
              <a:buChar char="•"/>
              <a:defRPr sz="1800" kern="1200">
                <a:solidFill>
                  <a:schemeClr val="tx2">
                    <a:lumMod val="75000"/>
                  </a:schemeClr>
                </a:solidFill>
                <a:latin typeface="Helvetica Neue"/>
                <a:ea typeface="+mn-ea"/>
                <a:cs typeface="Helvetica Neue"/>
              </a:defRPr>
            </a:lvl3pPr>
            <a:lvl4pPr marL="1599946" indent="-228564" algn="l" defTabSz="457127" rtl="0" eaLnBrk="1" latinLnBrk="0" hangingPunct="1">
              <a:spcBef>
                <a:spcPct val="20000"/>
              </a:spcBef>
              <a:buFont typeface="Arial"/>
              <a:buChar char="•"/>
              <a:defRPr sz="1600" kern="1200">
                <a:solidFill>
                  <a:schemeClr val="tx2">
                    <a:lumMod val="75000"/>
                  </a:schemeClr>
                </a:solidFill>
                <a:latin typeface="Helvetica Neue"/>
                <a:ea typeface="+mn-ea"/>
                <a:cs typeface="Helvetica Neue"/>
              </a:defRPr>
            </a:lvl4pPr>
            <a:lvl5pPr marL="2147407" indent="-318897" algn="l" defTabSz="457127" rtl="0" eaLnBrk="1" latinLnBrk="0" hangingPunct="1">
              <a:spcBef>
                <a:spcPct val="20000"/>
              </a:spcBef>
              <a:buFont typeface="Arial"/>
              <a:buChar char="•"/>
              <a:defRPr sz="1300" kern="1200">
                <a:solidFill>
                  <a:schemeClr val="tx2">
                    <a:lumMod val="75000"/>
                  </a:schemeClr>
                </a:solidFill>
                <a:latin typeface="Helvetica Neue"/>
                <a:ea typeface="+mn-ea"/>
                <a:cs typeface="Helvetica Neue"/>
              </a:defRPr>
            </a:lvl5pPr>
            <a:lvl6pPr marL="2514201" indent="-228564" algn="l" defTabSz="457127" rtl="0" eaLnBrk="1" latinLnBrk="0" hangingPunct="1">
              <a:spcBef>
                <a:spcPct val="20000"/>
              </a:spcBef>
              <a:buFont typeface="Arial"/>
              <a:buChar char="•"/>
              <a:defRPr sz="2000" kern="1200">
                <a:solidFill>
                  <a:schemeClr val="tx1"/>
                </a:solidFill>
                <a:latin typeface="+mn-lt"/>
                <a:ea typeface="+mn-ea"/>
                <a:cs typeface="+mn-cs"/>
              </a:defRPr>
            </a:lvl6pPr>
            <a:lvl7pPr marL="2971328" indent="-228564" algn="l" defTabSz="457127" rtl="0" eaLnBrk="1" latinLnBrk="0" hangingPunct="1">
              <a:spcBef>
                <a:spcPct val="20000"/>
              </a:spcBef>
              <a:buFont typeface="Arial"/>
              <a:buChar char="•"/>
              <a:defRPr sz="2000" kern="1200">
                <a:solidFill>
                  <a:schemeClr val="tx1"/>
                </a:solidFill>
                <a:latin typeface="+mn-lt"/>
                <a:ea typeface="+mn-ea"/>
                <a:cs typeface="+mn-cs"/>
              </a:defRPr>
            </a:lvl7pPr>
            <a:lvl8pPr marL="3428455" indent="-228564" algn="l" defTabSz="457127" rtl="0" eaLnBrk="1" latinLnBrk="0" hangingPunct="1">
              <a:spcBef>
                <a:spcPct val="20000"/>
              </a:spcBef>
              <a:buFont typeface="Arial"/>
              <a:buChar char="•"/>
              <a:defRPr sz="2000" kern="1200">
                <a:solidFill>
                  <a:schemeClr val="tx1"/>
                </a:solidFill>
                <a:latin typeface="+mn-lt"/>
                <a:ea typeface="+mn-ea"/>
                <a:cs typeface="+mn-cs"/>
              </a:defRPr>
            </a:lvl8pPr>
            <a:lvl9pPr marL="3885583" indent="-228564" algn="l" defTabSz="457127"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1800" dirty="0">
              <a:solidFill>
                <a:srgbClr val="006A96"/>
              </a:solidFill>
              <a:latin typeface="Corbel" panose="020B0503020204020204" pitchFamily="34" charset="0"/>
              <a:ea typeface="+mj-ea"/>
              <a:cs typeface="Lucida Sans"/>
            </a:endParaRPr>
          </a:p>
        </p:txBody>
      </p:sp>
      <p:pic>
        <p:nvPicPr>
          <p:cNvPr id="6" name="Picture 5" descr="Z:\Undergraduate Advising\Undergraduate Programs Administration\Signature Logo Arts Group Advising Center.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122" y="4042756"/>
            <a:ext cx="1933575" cy="447675"/>
          </a:xfrm>
          <a:prstGeom prst="rect">
            <a:avLst/>
          </a:prstGeom>
          <a:noFill/>
          <a:ln>
            <a:noFill/>
          </a:ln>
        </p:spPr>
      </p:pic>
    </p:spTree>
    <p:extLst>
      <p:ext uri="{BB962C8B-B14F-4D97-AF65-F5344CB8AC3E}">
        <p14:creationId xmlns:p14="http://schemas.microsoft.com/office/powerpoint/2010/main" val="94550582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p:cNvSpPr>
            <a:spLocks noGrp="1"/>
          </p:cNvSpPr>
          <p:nvPr>
            <p:ph type="title"/>
          </p:nvPr>
        </p:nvSpPr>
        <p:spPr>
          <a:xfrm>
            <a:off x="376624" y="283221"/>
            <a:ext cx="8229600" cy="609276"/>
          </a:xfrm>
        </p:spPr>
        <p:txBody>
          <a:bodyPr/>
          <a:lstStyle/>
          <a:p>
            <a:pPr defTabSz="457200"/>
            <a:r>
              <a:rPr lang="en-US" sz="3800" dirty="0">
                <a:solidFill>
                  <a:srgbClr val="006A96"/>
                </a:solidFill>
                <a:latin typeface="Corbel" panose="020B0503020204020204" pitchFamily="34" charset="0"/>
                <a:ea typeface="+mn-ea"/>
                <a:cs typeface="Lucida Sans"/>
              </a:rPr>
              <a:t>Thank you!</a:t>
            </a:r>
          </a:p>
        </p:txBody>
      </p:sp>
      <p:sp>
        <p:nvSpPr>
          <p:cNvPr id="3" name="Content Placeholder 2"/>
          <p:cNvSpPr>
            <a:spLocks noGrp="1"/>
          </p:cNvSpPr>
          <p:nvPr>
            <p:ph sz="quarter" idx="13"/>
          </p:nvPr>
        </p:nvSpPr>
        <p:spPr>
          <a:xfrm>
            <a:off x="376624" y="892497"/>
            <a:ext cx="8570135" cy="3082810"/>
          </a:xfrm>
        </p:spPr>
        <p:txBody>
          <a:bodyPr/>
          <a:lstStyle/>
          <a:p>
            <a:r>
              <a:rPr lang="en-US" sz="1600" dirty="0" smtClean="0">
                <a:solidFill>
                  <a:srgbClr val="C99700"/>
                </a:solidFill>
                <a:latin typeface="Corbel" panose="020B0503020204020204" pitchFamily="34" charset="0"/>
              </a:rPr>
              <a:t>The University </a:t>
            </a:r>
            <a:r>
              <a:rPr lang="en-US" sz="1600" dirty="0">
                <a:solidFill>
                  <a:srgbClr val="C99700"/>
                </a:solidFill>
                <a:latin typeface="Corbel" panose="020B0503020204020204" pitchFamily="34" charset="0"/>
              </a:rPr>
              <a:t>of California, Davis </a:t>
            </a:r>
            <a:r>
              <a:rPr lang="en-US" sz="1600" dirty="0" smtClean="0">
                <a:solidFill>
                  <a:srgbClr val="C99700"/>
                </a:solidFill>
                <a:latin typeface="Corbel" panose="020B0503020204020204" pitchFamily="34" charset="0"/>
              </a:rPr>
              <a:t>Arts </a:t>
            </a:r>
            <a:r>
              <a:rPr lang="en-US" sz="1600" dirty="0">
                <a:solidFill>
                  <a:srgbClr val="C99700"/>
                </a:solidFill>
                <a:latin typeface="Corbel" panose="020B0503020204020204" pitchFamily="34" charset="0"/>
              </a:rPr>
              <a:t>Group Advising Center </a:t>
            </a:r>
            <a:r>
              <a:rPr lang="en-US" sz="1600" dirty="0" smtClean="0">
                <a:solidFill>
                  <a:srgbClr val="C99700"/>
                </a:solidFill>
                <a:latin typeface="Corbel" panose="020B0503020204020204" pitchFamily="34" charset="0"/>
              </a:rPr>
              <a:t>Team</a:t>
            </a:r>
          </a:p>
          <a:p>
            <a:endParaRPr lang="en-US" sz="1600" dirty="0" smtClean="0">
              <a:solidFill>
                <a:srgbClr val="C99700"/>
              </a:solidFill>
              <a:latin typeface="Corbel" panose="020B0503020204020204" pitchFamily="34" charset="0"/>
            </a:endParaRPr>
          </a:p>
          <a:p>
            <a:endParaRPr lang="en-US" sz="1600" dirty="0">
              <a:solidFill>
                <a:srgbClr val="C99700"/>
              </a:solidFill>
              <a:latin typeface="Corbel" panose="020B0503020204020204" pitchFamily="34" charset="0"/>
            </a:endParaRPr>
          </a:p>
          <a:p>
            <a:endParaRPr lang="en-US" sz="1600" dirty="0" smtClean="0">
              <a:solidFill>
                <a:srgbClr val="C99700"/>
              </a:solidFill>
              <a:latin typeface="Corbel" panose="020B0503020204020204" pitchFamily="34" charset="0"/>
            </a:endParaRPr>
          </a:p>
          <a:p>
            <a:endParaRPr lang="en-US" sz="1600" dirty="0">
              <a:solidFill>
                <a:srgbClr val="C99700"/>
              </a:solidFill>
              <a:latin typeface="Corbel" panose="020B0503020204020204" pitchFamily="34" charset="0"/>
            </a:endParaRPr>
          </a:p>
          <a:p>
            <a:pPr algn="r"/>
            <a:endParaRPr lang="en-US" sz="1600" dirty="0">
              <a:solidFill>
                <a:srgbClr val="C99700"/>
              </a:solidFill>
              <a:latin typeface="Corbel" panose="020B0503020204020204" pitchFamily="34" charset="0"/>
              <a:cs typeface="Lucida Sans"/>
            </a:endParaRPr>
          </a:p>
          <a:p>
            <a:pPr algn="r"/>
            <a:r>
              <a:rPr lang="en-US" sz="1200" b="1" dirty="0" smtClean="0">
                <a:solidFill>
                  <a:srgbClr val="006A96"/>
                </a:solidFill>
                <a:latin typeface="Corbel" panose="020B0503020204020204" pitchFamily="34" charset="0"/>
                <a:cs typeface="Lucida Sans"/>
              </a:rPr>
              <a:t>Ariel </a:t>
            </a:r>
            <a:r>
              <a:rPr lang="en-US" sz="1200" b="1" dirty="0" err="1">
                <a:solidFill>
                  <a:srgbClr val="006A96"/>
                </a:solidFill>
                <a:latin typeface="Corbel" panose="020B0503020204020204" pitchFamily="34" charset="0"/>
                <a:cs typeface="Lucida Sans"/>
              </a:rPr>
              <a:t>Collatz</a:t>
            </a:r>
            <a:r>
              <a:rPr lang="en-US" sz="1200" dirty="0">
                <a:solidFill>
                  <a:srgbClr val="006A96"/>
                </a:solidFill>
                <a:latin typeface="Corbel" panose="020B0503020204020204" pitchFamily="34" charset="0"/>
                <a:cs typeface="Lucida Sans"/>
              </a:rPr>
              <a:t>, M.S., Undergraduate Programs </a:t>
            </a:r>
            <a:r>
              <a:rPr lang="en-US" sz="1200" dirty="0" smtClean="0">
                <a:solidFill>
                  <a:srgbClr val="006A96"/>
                </a:solidFill>
                <a:latin typeface="Corbel" panose="020B0503020204020204" pitchFamily="34" charset="0"/>
                <a:cs typeface="Lucida Sans"/>
              </a:rPr>
              <a:t>Manager</a:t>
            </a:r>
          </a:p>
          <a:p>
            <a:pPr algn="r"/>
            <a:r>
              <a:rPr lang="en-US" sz="1200" b="1" dirty="0">
                <a:solidFill>
                  <a:srgbClr val="006A96"/>
                </a:solidFill>
                <a:latin typeface="Corbel" panose="020B0503020204020204" pitchFamily="34" charset="0"/>
                <a:cs typeface="Lucida Sans"/>
              </a:rPr>
              <a:t>Barbara Olivier, </a:t>
            </a:r>
            <a:r>
              <a:rPr lang="en-US" sz="1200" dirty="0">
                <a:solidFill>
                  <a:srgbClr val="006A96"/>
                </a:solidFill>
                <a:latin typeface="Corbel" panose="020B0503020204020204" pitchFamily="34" charset="0"/>
                <a:cs typeface="Lucida Sans"/>
              </a:rPr>
              <a:t>Undergraduate Adviser and Program </a:t>
            </a:r>
            <a:r>
              <a:rPr lang="en-US" sz="1200" dirty="0" smtClean="0">
                <a:solidFill>
                  <a:srgbClr val="006A96"/>
                </a:solidFill>
                <a:latin typeface="Corbel" panose="020B0503020204020204" pitchFamily="34" charset="0"/>
                <a:cs typeface="Lucida Sans"/>
              </a:rPr>
              <a:t>Coordinator</a:t>
            </a:r>
            <a:endParaRPr lang="en-US" sz="1200" dirty="0">
              <a:solidFill>
                <a:srgbClr val="006A96"/>
              </a:solidFill>
              <a:latin typeface="Corbel" panose="020B0503020204020204" pitchFamily="34" charset="0"/>
              <a:cs typeface="Lucida Sans"/>
            </a:endParaRPr>
          </a:p>
          <a:p>
            <a:pPr algn="r"/>
            <a:r>
              <a:rPr lang="en-US" sz="1200" b="1" dirty="0" smtClean="0">
                <a:solidFill>
                  <a:srgbClr val="006A96"/>
                </a:solidFill>
                <a:latin typeface="Corbel" panose="020B0503020204020204" pitchFamily="34" charset="0"/>
                <a:cs typeface="Lucida Sans"/>
              </a:rPr>
              <a:t>             Pamela </a:t>
            </a:r>
            <a:r>
              <a:rPr lang="en-US" sz="1200" b="1" dirty="0" err="1">
                <a:solidFill>
                  <a:srgbClr val="006A96"/>
                </a:solidFill>
                <a:latin typeface="Corbel" panose="020B0503020204020204" pitchFamily="34" charset="0"/>
                <a:cs typeface="Lucida Sans"/>
              </a:rPr>
              <a:t>Pretell</a:t>
            </a:r>
            <a:r>
              <a:rPr lang="en-US" sz="1200" b="1" dirty="0">
                <a:solidFill>
                  <a:srgbClr val="006A96"/>
                </a:solidFill>
                <a:latin typeface="Corbel" panose="020B0503020204020204" pitchFamily="34" charset="0"/>
                <a:cs typeface="Lucida Sans"/>
              </a:rPr>
              <a:t>, </a:t>
            </a:r>
            <a:r>
              <a:rPr lang="en-US" sz="1200" dirty="0">
                <a:solidFill>
                  <a:srgbClr val="006A96"/>
                </a:solidFill>
                <a:latin typeface="Corbel" panose="020B0503020204020204" pitchFamily="34" charset="0"/>
                <a:cs typeface="Lucida Sans"/>
              </a:rPr>
              <a:t>Undergraduate </a:t>
            </a:r>
            <a:r>
              <a:rPr lang="en-US" sz="1200" dirty="0" smtClean="0">
                <a:solidFill>
                  <a:srgbClr val="006A96"/>
                </a:solidFill>
                <a:latin typeface="Corbel" panose="020B0503020204020204" pitchFamily="34" charset="0"/>
                <a:cs typeface="Lucida Sans"/>
              </a:rPr>
              <a:t>Adviser</a:t>
            </a:r>
            <a:endParaRPr lang="en-US" sz="1200" b="1" dirty="0" smtClean="0">
              <a:solidFill>
                <a:srgbClr val="006A96"/>
              </a:solidFill>
              <a:latin typeface="Corbel" panose="020B0503020204020204" pitchFamily="34" charset="0"/>
              <a:cs typeface="Lucida Sans"/>
            </a:endParaRPr>
          </a:p>
          <a:p>
            <a:pPr algn="r"/>
            <a:r>
              <a:rPr lang="en-US" sz="1200" dirty="0">
                <a:solidFill>
                  <a:srgbClr val="006A96"/>
                </a:solidFill>
                <a:latin typeface="Corbel" panose="020B0503020204020204" pitchFamily="34" charset="0"/>
                <a:cs typeface="Lucida Sans"/>
              </a:rPr>
              <a:t>	</a:t>
            </a:r>
            <a:r>
              <a:rPr lang="en-US" sz="1200" dirty="0" smtClean="0">
                <a:solidFill>
                  <a:srgbClr val="006A96"/>
                </a:solidFill>
                <a:latin typeface="Corbel" panose="020B0503020204020204" pitchFamily="34" charset="0"/>
                <a:cs typeface="Lucida Sans"/>
              </a:rPr>
              <a:t> </a:t>
            </a:r>
            <a:r>
              <a:rPr lang="en-US" sz="1200" b="1" dirty="0" smtClean="0">
                <a:solidFill>
                  <a:srgbClr val="006A96"/>
                </a:solidFill>
                <a:latin typeface="Corbel" panose="020B0503020204020204" pitchFamily="34" charset="0"/>
                <a:cs typeface="Lucida Sans"/>
              </a:rPr>
              <a:t>Kathryn </a:t>
            </a:r>
            <a:r>
              <a:rPr lang="en-US" sz="1200" b="1" dirty="0" err="1">
                <a:solidFill>
                  <a:srgbClr val="006A96"/>
                </a:solidFill>
                <a:latin typeface="Corbel" panose="020B0503020204020204" pitchFamily="34" charset="0"/>
                <a:cs typeface="Lucida Sans"/>
              </a:rPr>
              <a:t>Shickman</a:t>
            </a:r>
            <a:r>
              <a:rPr lang="en-US" sz="1200" b="1" dirty="0">
                <a:solidFill>
                  <a:srgbClr val="006A96"/>
                </a:solidFill>
                <a:latin typeface="Corbel" panose="020B0503020204020204" pitchFamily="34" charset="0"/>
                <a:cs typeface="Lucida Sans"/>
              </a:rPr>
              <a:t>, </a:t>
            </a:r>
            <a:r>
              <a:rPr lang="en-US" sz="1200" dirty="0">
                <a:solidFill>
                  <a:srgbClr val="006A96"/>
                </a:solidFill>
                <a:latin typeface="Corbel" panose="020B0503020204020204" pitchFamily="34" charset="0"/>
                <a:cs typeface="Lucida Sans"/>
              </a:rPr>
              <a:t>M.A., Undergraduate Adviser and Program </a:t>
            </a:r>
            <a:r>
              <a:rPr lang="en-US" sz="1200" dirty="0" smtClean="0">
                <a:solidFill>
                  <a:srgbClr val="006A96"/>
                </a:solidFill>
                <a:latin typeface="Corbel" panose="020B0503020204020204" pitchFamily="34" charset="0"/>
                <a:cs typeface="Lucida Sans"/>
              </a:rPr>
              <a:t>Coordinator</a:t>
            </a:r>
          </a:p>
          <a:p>
            <a:pPr algn="r"/>
            <a:r>
              <a:rPr lang="en-US" sz="1200" b="1" dirty="0" smtClean="0">
                <a:solidFill>
                  <a:srgbClr val="006A96"/>
                </a:solidFill>
                <a:latin typeface="Corbel" panose="020B0503020204020204" pitchFamily="34" charset="0"/>
                <a:cs typeface="Lucida Sans"/>
              </a:rPr>
              <a:t> Julie </a:t>
            </a:r>
            <a:r>
              <a:rPr lang="en-US" sz="1200" b="1" dirty="0" err="1">
                <a:solidFill>
                  <a:srgbClr val="006A96"/>
                </a:solidFill>
                <a:latin typeface="Corbel" panose="020B0503020204020204" pitchFamily="34" charset="0"/>
                <a:cs typeface="Lucida Sans"/>
              </a:rPr>
              <a:t>McGilvray</a:t>
            </a:r>
            <a:r>
              <a:rPr lang="en-US" sz="1200" dirty="0">
                <a:solidFill>
                  <a:srgbClr val="006A96"/>
                </a:solidFill>
                <a:latin typeface="Corbel" panose="020B0503020204020204" pitchFamily="34" charset="0"/>
                <a:cs typeface="Lucida Sans"/>
              </a:rPr>
              <a:t>, M.S., Undergraduate Adviser</a:t>
            </a:r>
          </a:p>
          <a:p>
            <a:endParaRPr lang="en-US" dirty="0">
              <a:solidFill>
                <a:srgbClr val="006A96"/>
              </a:solidFill>
              <a:latin typeface="Corbel" panose="020B0503020204020204" pitchFamily="34" charset="0"/>
              <a:cs typeface="Lucida Sans"/>
            </a:endParaRPr>
          </a:p>
        </p:txBody>
      </p:sp>
      <p:pic>
        <p:nvPicPr>
          <p:cNvPr id="5" name="Picture 4" descr="Z:\Undergraduate Advising\Undergraduate Programs Administration\Signature Logo Arts Group Advising Center.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122" y="4042756"/>
            <a:ext cx="1933575" cy="447675"/>
          </a:xfrm>
          <a:prstGeom prst="rect">
            <a:avLst/>
          </a:prstGeom>
          <a:noFill/>
          <a:ln>
            <a:noFill/>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350" y="1433746"/>
            <a:ext cx="3474253" cy="2315603"/>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261964860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4"/>
          <p:cNvSpPr txBox="1">
            <a:spLocks/>
          </p:cNvSpPr>
          <p:nvPr/>
        </p:nvSpPr>
        <p:spPr>
          <a:xfrm>
            <a:off x="297439" y="211667"/>
            <a:ext cx="8563255" cy="775885"/>
          </a:xfrm>
          <a:prstGeom prst="rect">
            <a:avLst/>
          </a:prstGeom>
        </p:spPr>
        <p:txBody>
          <a:bodyPr vert="horz" lIns="91426" tIns="45713" rIns="91426" bIns="45713" rtlCol="0" anchor="b" anchorCtr="0">
            <a:noAutofit/>
          </a:bodyPr>
          <a:lstStyle>
            <a:lvl1pPr algn="l" defTabSz="457127" rtl="0" eaLnBrk="1" latinLnBrk="0" hangingPunct="1">
              <a:spcBef>
                <a:spcPct val="0"/>
              </a:spcBef>
              <a:buNone/>
              <a:defRPr sz="2800" kern="1200">
                <a:solidFill>
                  <a:schemeClr val="tx2">
                    <a:lumMod val="75000"/>
                  </a:schemeClr>
                </a:solidFill>
                <a:latin typeface="Helvetica Neue"/>
                <a:ea typeface="+mj-ea"/>
                <a:cs typeface="Helvetica Neue"/>
              </a:defRPr>
            </a:lvl1pPr>
          </a:lstStyle>
          <a:p>
            <a:pPr algn="ctr" defTabSz="457200"/>
            <a:r>
              <a:rPr lang="en-US" sz="4400" dirty="0" smtClean="0">
                <a:solidFill>
                  <a:srgbClr val="C99700"/>
                </a:solidFill>
                <a:latin typeface="Corbel" panose="020B0503020204020204" pitchFamily="34" charset="0"/>
                <a:cs typeface="+mj-cs"/>
              </a:rPr>
              <a:t>Sources and Resources</a:t>
            </a:r>
            <a:endParaRPr lang="en-US" sz="4400" dirty="0">
              <a:solidFill>
                <a:srgbClr val="C99700"/>
              </a:solidFill>
              <a:latin typeface="Corbel" panose="020B0503020204020204" pitchFamily="34" charset="0"/>
              <a:cs typeface="+mj-cs"/>
            </a:endParaRPr>
          </a:p>
        </p:txBody>
      </p:sp>
      <p:sp>
        <p:nvSpPr>
          <p:cNvPr id="11" name="Content Placeholder 2"/>
          <p:cNvSpPr txBox="1">
            <a:spLocks/>
          </p:cNvSpPr>
          <p:nvPr/>
        </p:nvSpPr>
        <p:spPr>
          <a:xfrm>
            <a:off x="469864" y="1225868"/>
            <a:ext cx="8218403" cy="2912451"/>
          </a:xfrm>
          <a:prstGeom prst="rect">
            <a:avLst/>
          </a:prstGeom>
        </p:spPr>
        <p:txBody>
          <a:bodyPr/>
          <a:lstStyle>
            <a:lvl1pPr marL="0" indent="0" algn="l" defTabSz="457127" rtl="0" eaLnBrk="1" latinLnBrk="0" hangingPunct="1">
              <a:spcBef>
                <a:spcPct val="20000"/>
              </a:spcBef>
              <a:buFont typeface="Arial"/>
              <a:buNone/>
              <a:defRPr sz="2000" kern="1200">
                <a:solidFill>
                  <a:schemeClr val="tx2">
                    <a:lumMod val="75000"/>
                  </a:schemeClr>
                </a:solidFill>
                <a:latin typeface="Helvetica Neue"/>
                <a:ea typeface="+mn-ea"/>
                <a:cs typeface="Helvetica Neue"/>
              </a:defRPr>
            </a:lvl1pPr>
            <a:lvl2pPr marL="742832" indent="-285704" algn="l" defTabSz="457127" rtl="0" eaLnBrk="1" latinLnBrk="0" hangingPunct="1">
              <a:spcBef>
                <a:spcPct val="20000"/>
              </a:spcBef>
              <a:buFont typeface="Arial"/>
              <a:buChar char="•"/>
              <a:defRPr sz="2000" kern="1200">
                <a:solidFill>
                  <a:schemeClr val="tx2">
                    <a:lumMod val="75000"/>
                  </a:schemeClr>
                </a:solidFill>
                <a:latin typeface="Helvetica Neue"/>
                <a:ea typeface="+mn-ea"/>
                <a:cs typeface="Helvetica Neue"/>
              </a:defRPr>
            </a:lvl2pPr>
            <a:lvl3pPr marL="1142819" indent="-228564" algn="l" defTabSz="457127" rtl="0" eaLnBrk="1" latinLnBrk="0" hangingPunct="1">
              <a:spcBef>
                <a:spcPct val="20000"/>
              </a:spcBef>
              <a:buFont typeface="Arial"/>
              <a:buChar char="•"/>
              <a:defRPr sz="1800" kern="1200">
                <a:solidFill>
                  <a:schemeClr val="tx2">
                    <a:lumMod val="75000"/>
                  </a:schemeClr>
                </a:solidFill>
                <a:latin typeface="Helvetica Neue"/>
                <a:ea typeface="+mn-ea"/>
                <a:cs typeface="Helvetica Neue"/>
              </a:defRPr>
            </a:lvl3pPr>
            <a:lvl4pPr marL="1599946" indent="-228564" algn="l" defTabSz="457127" rtl="0" eaLnBrk="1" latinLnBrk="0" hangingPunct="1">
              <a:spcBef>
                <a:spcPct val="20000"/>
              </a:spcBef>
              <a:buFont typeface="Arial"/>
              <a:buChar char="•"/>
              <a:defRPr sz="1600" kern="1200">
                <a:solidFill>
                  <a:schemeClr val="tx2">
                    <a:lumMod val="75000"/>
                  </a:schemeClr>
                </a:solidFill>
                <a:latin typeface="Helvetica Neue"/>
                <a:ea typeface="+mn-ea"/>
                <a:cs typeface="Helvetica Neue"/>
              </a:defRPr>
            </a:lvl4pPr>
            <a:lvl5pPr marL="2147407" indent="-318897" algn="l" defTabSz="457127" rtl="0" eaLnBrk="1" latinLnBrk="0" hangingPunct="1">
              <a:spcBef>
                <a:spcPct val="20000"/>
              </a:spcBef>
              <a:buFont typeface="Arial"/>
              <a:buChar char="•"/>
              <a:defRPr sz="1300" kern="1200">
                <a:solidFill>
                  <a:schemeClr val="tx2">
                    <a:lumMod val="75000"/>
                  </a:schemeClr>
                </a:solidFill>
                <a:latin typeface="Helvetica Neue"/>
                <a:ea typeface="+mn-ea"/>
                <a:cs typeface="Helvetica Neue"/>
              </a:defRPr>
            </a:lvl5pPr>
            <a:lvl6pPr marL="2514201" indent="-228564" algn="l" defTabSz="457127" rtl="0" eaLnBrk="1" latinLnBrk="0" hangingPunct="1">
              <a:spcBef>
                <a:spcPct val="20000"/>
              </a:spcBef>
              <a:buFont typeface="Arial"/>
              <a:buChar char="•"/>
              <a:defRPr sz="2000" kern="1200">
                <a:solidFill>
                  <a:schemeClr val="tx1"/>
                </a:solidFill>
                <a:latin typeface="+mn-lt"/>
                <a:ea typeface="+mn-ea"/>
                <a:cs typeface="+mn-cs"/>
              </a:defRPr>
            </a:lvl6pPr>
            <a:lvl7pPr marL="2971328" indent="-228564" algn="l" defTabSz="457127" rtl="0" eaLnBrk="1" latinLnBrk="0" hangingPunct="1">
              <a:spcBef>
                <a:spcPct val="20000"/>
              </a:spcBef>
              <a:buFont typeface="Arial"/>
              <a:buChar char="•"/>
              <a:defRPr sz="2000" kern="1200">
                <a:solidFill>
                  <a:schemeClr val="tx1"/>
                </a:solidFill>
                <a:latin typeface="+mn-lt"/>
                <a:ea typeface="+mn-ea"/>
                <a:cs typeface="+mn-cs"/>
              </a:defRPr>
            </a:lvl7pPr>
            <a:lvl8pPr marL="3428455" indent="-228564" algn="l" defTabSz="457127" rtl="0" eaLnBrk="1" latinLnBrk="0" hangingPunct="1">
              <a:spcBef>
                <a:spcPct val="20000"/>
              </a:spcBef>
              <a:buFont typeface="Arial"/>
              <a:buChar char="•"/>
              <a:defRPr sz="2000" kern="1200">
                <a:solidFill>
                  <a:schemeClr val="tx1"/>
                </a:solidFill>
                <a:latin typeface="+mn-lt"/>
                <a:ea typeface="+mn-ea"/>
                <a:cs typeface="+mn-cs"/>
              </a:defRPr>
            </a:lvl8pPr>
            <a:lvl9pPr marL="3885583" indent="-228564" algn="l" defTabSz="457127"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1800" dirty="0">
              <a:solidFill>
                <a:srgbClr val="006A96"/>
              </a:solidFill>
              <a:latin typeface="Corbel" panose="020B0503020204020204" pitchFamily="34" charset="0"/>
              <a:ea typeface="+mj-ea"/>
              <a:cs typeface="Lucida Sans"/>
            </a:endParaRPr>
          </a:p>
        </p:txBody>
      </p:sp>
      <p:pic>
        <p:nvPicPr>
          <p:cNvPr id="6" name="Picture 5" descr="Z:\Undergraduate Advising\Undergraduate Programs Administration\Signature Logo Arts Group Advising Center.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122" y="4042756"/>
            <a:ext cx="1933575" cy="447675"/>
          </a:xfrm>
          <a:prstGeom prst="rect">
            <a:avLst/>
          </a:prstGeom>
          <a:noFill/>
          <a:ln>
            <a:noFill/>
          </a:ln>
        </p:spPr>
      </p:pic>
      <p:sp>
        <p:nvSpPr>
          <p:cNvPr id="2" name="Title 1"/>
          <p:cNvSpPr>
            <a:spLocks noGrp="1"/>
          </p:cNvSpPr>
          <p:nvPr>
            <p:ph type="title"/>
          </p:nvPr>
        </p:nvSpPr>
        <p:spPr>
          <a:xfrm>
            <a:off x="443446" y="896758"/>
            <a:ext cx="7900782" cy="3384236"/>
          </a:xfrm>
        </p:spPr>
        <p:txBody>
          <a:bodyPr/>
          <a:lstStyle/>
          <a:p>
            <a:pPr lvl="0">
              <a:defRPr sz="1800">
                <a:solidFill>
                  <a:srgbClr val="000000"/>
                </a:solidFill>
              </a:defRPr>
            </a:pPr>
            <a:r>
              <a:rPr lang="en-US" sz="900" b="0" cap="none" dirty="0" smtClean="0">
                <a:solidFill>
                  <a:srgbClr val="000000"/>
                </a:solidFill>
                <a:latin typeface="Corbel" panose="020B0503020204020204" pitchFamily="34" charset="0"/>
              </a:rPr>
              <a:t>Bolles</a:t>
            </a:r>
            <a:r>
              <a:rPr lang="en-US" sz="900" b="0" cap="none" dirty="0">
                <a:solidFill>
                  <a:srgbClr val="000000"/>
                </a:solidFill>
                <a:latin typeface="Corbel" panose="020B0503020204020204" pitchFamily="34" charset="0"/>
              </a:rPr>
              <a:t>, R. (2013). What color is your parachute? 2014: A Practical Manual for Job-Hunters and Career-Changers. Berkeley, Calif.: Ten Speed Press.</a:t>
            </a:r>
            <a:br>
              <a:rPr lang="en-US" sz="900" b="0" cap="none" dirty="0">
                <a:solidFill>
                  <a:srgbClr val="000000"/>
                </a:solidFill>
                <a:latin typeface="Corbel" panose="020B0503020204020204" pitchFamily="34" charset="0"/>
              </a:rPr>
            </a:br>
            <a:r>
              <a:rPr lang="en-US" sz="900" b="0" cap="none" dirty="0">
                <a:solidFill>
                  <a:srgbClr val="000000"/>
                </a:solidFill>
                <a:latin typeface="Corbel" panose="020B0503020204020204" pitchFamily="34" charset="0"/>
              </a:rPr>
              <a:t/>
            </a:r>
            <a:br>
              <a:rPr lang="en-US" sz="900" b="0" cap="none" dirty="0">
                <a:solidFill>
                  <a:srgbClr val="000000"/>
                </a:solidFill>
                <a:latin typeface="Corbel" panose="020B0503020204020204" pitchFamily="34" charset="0"/>
              </a:rPr>
            </a:br>
            <a:r>
              <a:rPr lang="en-US" sz="900" b="0" cap="none" dirty="0" err="1">
                <a:solidFill>
                  <a:srgbClr val="000000"/>
                </a:solidFill>
                <a:latin typeface="Corbel" panose="020B0503020204020204" pitchFamily="34" charset="0"/>
              </a:rPr>
              <a:t>Dweck</a:t>
            </a:r>
            <a:r>
              <a:rPr lang="en-US" sz="900" b="0" cap="none" dirty="0">
                <a:solidFill>
                  <a:srgbClr val="000000"/>
                </a:solidFill>
                <a:latin typeface="Corbel" panose="020B0503020204020204" pitchFamily="34" charset="0"/>
              </a:rPr>
              <a:t>, Carol, (2006). Mindset: The New Psychology of Success. </a:t>
            </a:r>
            <a:r>
              <a:rPr lang="en-US" sz="900" b="0" cap="none" dirty="0" err="1">
                <a:solidFill>
                  <a:srgbClr val="000000"/>
                </a:solidFill>
                <a:latin typeface="Corbel" panose="020B0503020204020204" pitchFamily="34" charset="0"/>
              </a:rPr>
              <a:t>Ballentine</a:t>
            </a:r>
            <a:r>
              <a:rPr lang="en-US" sz="900" b="0" cap="none" dirty="0">
                <a:solidFill>
                  <a:srgbClr val="000000"/>
                </a:solidFill>
                <a:latin typeface="Corbel" panose="020B0503020204020204" pitchFamily="34" charset="0"/>
              </a:rPr>
              <a:t> Books,.</a:t>
            </a:r>
            <a:br>
              <a:rPr lang="en-US" sz="900" b="0" cap="none" dirty="0">
                <a:solidFill>
                  <a:srgbClr val="000000"/>
                </a:solidFill>
                <a:latin typeface="Corbel" panose="020B0503020204020204" pitchFamily="34" charset="0"/>
              </a:rPr>
            </a:br>
            <a:r>
              <a:rPr lang="en-US" sz="900" b="0" cap="none" dirty="0">
                <a:solidFill>
                  <a:srgbClr val="000000"/>
                </a:solidFill>
                <a:latin typeface="Corbel" panose="020B0503020204020204" pitchFamily="34" charset="0"/>
              </a:rPr>
              <a:t/>
            </a:r>
            <a:br>
              <a:rPr lang="en-US" sz="900" b="0" cap="none" dirty="0">
                <a:solidFill>
                  <a:srgbClr val="000000"/>
                </a:solidFill>
                <a:latin typeface="Corbel" panose="020B0503020204020204" pitchFamily="34" charset="0"/>
              </a:rPr>
            </a:br>
            <a:r>
              <a:rPr lang="en-US" sz="900" b="0" cap="none" dirty="0">
                <a:solidFill>
                  <a:srgbClr val="000000"/>
                </a:solidFill>
                <a:latin typeface="Corbel" panose="020B0503020204020204" pitchFamily="34" charset="0"/>
              </a:rPr>
              <a:t>Frank, W. (</a:t>
            </a:r>
            <a:r>
              <a:rPr lang="en-US" sz="900" b="0" cap="none" dirty="0" err="1">
                <a:solidFill>
                  <a:srgbClr val="000000"/>
                </a:solidFill>
                <a:latin typeface="Corbel" panose="020B0503020204020204" pitchFamily="34" charset="0"/>
              </a:rPr>
              <a:t>n.d.</a:t>
            </a:r>
            <a:r>
              <a:rPr lang="en-US" sz="900" b="0" cap="none" dirty="0">
                <a:solidFill>
                  <a:srgbClr val="000000"/>
                </a:solidFill>
                <a:latin typeface="Corbel" panose="020B0503020204020204" pitchFamily="34" charset="0"/>
              </a:rPr>
              <a:t>). </a:t>
            </a:r>
            <a:r>
              <a:rPr lang="en-US" sz="900" b="0" cap="none" dirty="0" err="1">
                <a:solidFill>
                  <a:srgbClr val="000000"/>
                </a:solidFill>
                <a:latin typeface="Corbel" panose="020B0503020204020204" pitchFamily="34" charset="0"/>
              </a:rPr>
              <a:t>CareerLab</a:t>
            </a:r>
            <a:r>
              <a:rPr lang="en-US" sz="900" b="0" cap="none" dirty="0">
                <a:solidFill>
                  <a:srgbClr val="000000"/>
                </a:solidFill>
                <a:latin typeface="Corbel" panose="020B0503020204020204" pitchFamily="34" charset="0"/>
              </a:rPr>
              <a:t> Quick Career Fitness Test. Retrieved from http://www.careerlab.com/art_quick.htm</a:t>
            </a:r>
            <a:br>
              <a:rPr lang="en-US" sz="900" b="0" cap="none" dirty="0">
                <a:solidFill>
                  <a:srgbClr val="000000"/>
                </a:solidFill>
                <a:latin typeface="Corbel" panose="020B0503020204020204" pitchFamily="34" charset="0"/>
              </a:rPr>
            </a:br>
            <a:r>
              <a:rPr lang="en-US" sz="900" b="0" cap="none" dirty="0">
                <a:solidFill>
                  <a:srgbClr val="000000"/>
                </a:solidFill>
                <a:latin typeface="Corbel" panose="020B0503020204020204" pitchFamily="34" charset="0"/>
              </a:rPr>
              <a:t/>
            </a:r>
            <a:br>
              <a:rPr lang="en-US" sz="900" b="0" cap="none" dirty="0">
                <a:solidFill>
                  <a:srgbClr val="000000"/>
                </a:solidFill>
                <a:latin typeface="Corbel" panose="020B0503020204020204" pitchFamily="34" charset="0"/>
              </a:rPr>
            </a:br>
            <a:r>
              <a:rPr lang="en-US" sz="900" b="0" cap="none" dirty="0" err="1">
                <a:solidFill>
                  <a:srgbClr val="000000"/>
                </a:solidFill>
                <a:latin typeface="Corbel" panose="020B0503020204020204" pitchFamily="34" charset="0"/>
              </a:rPr>
              <a:t>Howden</a:t>
            </a:r>
            <a:r>
              <a:rPr lang="en-US" sz="900" b="0" cap="none" dirty="0">
                <a:solidFill>
                  <a:srgbClr val="000000"/>
                </a:solidFill>
                <a:latin typeface="Corbel" panose="020B0503020204020204" pitchFamily="34" charset="0"/>
              </a:rPr>
              <a:t>, </a:t>
            </a:r>
            <a:r>
              <a:rPr lang="en-US" sz="900" b="0" cap="none" dirty="0" err="1">
                <a:solidFill>
                  <a:srgbClr val="000000"/>
                </a:solidFill>
                <a:latin typeface="Corbel" panose="020B0503020204020204" pitchFamily="34" charset="0"/>
              </a:rPr>
              <a:t>Hollee</a:t>
            </a:r>
            <a:r>
              <a:rPr lang="en-US" sz="900" b="0" cap="none" dirty="0">
                <a:solidFill>
                  <a:srgbClr val="000000"/>
                </a:solidFill>
                <a:latin typeface="Corbel" panose="020B0503020204020204" pitchFamily="34" charset="0"/>
              </a:rPr>
              <a:t>, (2012). How to Love Your Job - Career Success from the Inside Out, Kindle eBook.</a:t>
            </a:r>
            <a:br>
              <a:rPr lang="en-US" sz="900" b="0" cap="none" dirty="0">
                <a:solidFill>
                  <a:srgbClr val="000000"/>
                </a:solidFill>
                <a:latin typeface="Corbel" panose="020B0503020204020204" pitchFamily="34" charset="0"/>
              </a:rPr>
            </a:br>
            <a:r>
              <a:rPr lang="en-US" sz="900" b="0" cap="none" dirty="0">
                <a:solidFill>
                  <a:srgbClr val="000000"/>
                </a:solidFill>
                <a:latin typeface="Corbel" panose="020B0503020204020204" pitchFamily="34" charset="0"/>
              </a:rPr>
              <a:t/>
            </a:r>
            <a:br>
              <a:rPr lang="en-US" sz="900" b="0" cap="none" dirty="0">
                <a:solidFill>
                  <a:srgbClr val="000000"/>
                </a:solidFill>
                <a:latin typeface="Corbel" panose="020B0503020204020204" pitchFamily="34" charset="0"/>
              </a:rPr>
            </a:br>
            <a:r>
              <a:rPr lang="en-US" sz="900" b="0" cap="none" dirty="0" err="1">
                <a:solidFill>
                  <a:srgbClr val="000000"/>
                </a:solidFill>
                <a:latin typeface="Corbel" panose="020B0503020204020204" pitchFamily="34" charset="0"/>
              </a:rPr>
              <a:t>Howden</a:t>
            </a:r>
            <a:r>
              <a:rPr lang="en-US" sz="900" b="0" cap="none" dirty="0">
                <a:solidFill>
                  <a:srgbClr val="000000"/>
                </a:solidFill>
                <a:latin typeface="Corbel" panose="020B0503020204020204" pitchFamily="34" charset="0"/>
              </a:rPr>
              <a:t>, H. (2012, January 1).Your Place for a New Career and a Job You Love - Career Success from the Inside Out. Retrieved from http://www.careerrejuvenationspa.com</a:t>
            </a:r>
            <a:br>
              <a:rPr lang="en-US" sz="900" b="0" cap="none" dirty="0">
                <a:solidFill>
                  <a:srgbClr val="000000"/>
                </a:solidFill>
                <a:latin typeface="Corbel" panose="020B0503020204020204" pitchFamily="34" charset="0"/>
              </a:rPr>
            </a:br>
            <a:r>
              <a:rPr lang="en-US" sz="900" b="0" cap="none" dirty="0">
                <a:solidFill>
                  <a:srgbClr val="000000"/>
                </a:solidFill>
                <a:latin typeface="Corbel" panose="020B0503020204020204" pitchFamily="34" charset="0"/>
              </a:rPr>
              <a:t/>
            </a:r>
            <a:br>
              <a:rPr lang="en-US" sz="900" b="0" cap="none" dirty="0">
                <a:solidFill>
                  <a:srgbClr val="000000"/>
                </a:solidFill>
                <a:latin typeface="Corbel" panose="020B0503020204020204" pitchFamily="34" charset="0"/>
              </a:rPr>
            </a:br>
            <a:r>
              <a:rPr lang="en-US" sz="900" b="0" cap="none" dirty="0" err="1">
                <a:solidFill>
                  <a:srgbClr val="000000"/>
                </a:solidFill>
                <a:latin typeface="Corbel" panose="020B0503020204020204" pitchFamily="34" charset="0"/>
              </a:rPr>
              <a:t>Krumboltz</a:t>
            </a:r>
            <a:r>
              <a:rPr lang="en-US" sz="900" b="0" cap="none" dirty="0">
                <a:solidFill>
                  <a:srgbClr val="000000"/>
                </a:solidFill>
                <a:latin typeface="Corbel" panose="020B0503020204020204" pitchFamily="34" charset="0"/>
              </a:rPr>
              <a:t>, J., &amp; Levin, A. (2010). Luck is no accident: Making the most of happenstance in your life and career (2nd ed.). Atascadero, Calif.: Impact.</a:t>
            </a:r>
            <a:br>
              <a:rPr lang="en-US" sz="900" b="0" cap="none" dirty="0">
                <a:solidFill>
                  <a:srgbClr val="000000"/>
                </a:solidFill>
                <a:latin typeface="Corbel" panose="020B0503020204020204" pitchFamily="34" charset="0"/>
              </a:rPr>
            </a:br>
            <a:r>
              <a:rPr lang="en-US" sz="900" b="0" cap="none" dirty="0">
                <a:solidFill>
                  <a:srgbClr val="000000"/>
                </a:solidFill>
                <a:latin typeface="Corbel" panose="020B0503020204020204" pitchFamily="34" charset="0"/>
              </a:rPr>
              <a:t/>
            </a:r>
            <a:br>
              <a:rPr lang="en-US" sz="900" b="0" cap="none" dirty="0">
                <a:solidFill>
                  <a:srgbClr val="000000"/>
                </a:solidFill>
                <a:latin typeface="Corbel" panose="020B0503020204020204" pitchFamily="34" charset="0"/>
              </a:rPr>
            </a:br>
            <a:r>
              <a:rPr lang="en-US" sz="900" b="0" cap="none" dirty="0" smtClean="0">
                <a:solidFill>
                  <a:srgbClr val="000000"/>
                </a:solidFill>
                <a:latin typeface="Corbel" panose="020B0503020204020204" pitchFamily="34" charset="0"/>
              </a:rPr>
              <a:t>Leipzig</a:t>
            </a:r>
            <a:r>
              <a:rPr lang="en-US" sz="900" b="0" cap="none" dirty="0">
                <a:solidFill>
                  <a:srgbClr val="000000"/>
                </a:solidFill>
                <a:latin typeface="Corbel" panose="020B0503020204020204" pitchFamily="34" charset="0"/>
              </a:rPr>
              <a:t>, A. (Director) (2013, February 4). How to Know Your Life Purpose in 5 Minutes. Adam Leipzig at </a:t>
            </a:r>
            <a:r>
              <a:rPr lang="en-US" sz="900" b="0" cap="none" dirty="0" err="1">
                <a:solidFill>
                  <a:srgbClr val="000000"/>
                </a:solidFill>
                <a:latin typeface="Corbel" panose="020B0503020204020204" pitchFamily="34" charset="0"/>
              </a:rPr>
              <a:t>TEDxMalibu</a:t>
            </a:r>
            <a:r>
              <a:rPr lang="en-US" sz="900" b="0" cap="none" dirty="0">
                <a:solidFill>
                  <a:srgbClr val="000000"/>
                </a:solidFill>
                <a:latin typeface="Corbel" panose="020B0503020204020204" pitchFamily="34" charset="0"/>
              </a:rPr>
              <a:t>. Lecture conducted from </a:t>
            </a:r>
            <a:r>
              <a:rPr lang="en-US" sz="900" b="0" cap="none" dirty="0" err="1">
                <a:solidFill>
                  <a:srgbClr val="000000"/>
                </a:solidFill>
                <a:latin typeface="Corbel" panose="020B0503020204020204" pitchFamily="34" charset="0"/>
              </a:rPr>
              <a:t>TEDxMalibu</a:t>
            </a:r>
            <a:r>
              <a:rPr lang="en-US" sz="900" b="0" cap="none" dirty="0">
                <a:solidFill>
                  <a:srgbClr val="000000"/>
                </a:solidFill>
                <a:latin typeface="Corbel" panose="020B0503020204020204" pitchFamily="34" charset="0"/>
              </a:rPr>
              <a:t>.</a:t>
            </a:r>
            <a:br>
              <a:rPr lang="en-US" sz="900" b="0" cap="none" dirty="0">
                <a:solidFill>
                  <a:srgbClr val="000000"/>
                </a:solidFill>
                <a:latin typeface="Corbel" panose="020B0503020204020204" pitchFamily="34" charset="0"/>
              </a:rPr>
            </a:br>
            <a:r>
              <a:rPr lang="en-US" sz="900" b="0" cap="none" dirty="0">
                <a:solidFill>
                  <a:srgbClr val="000000"/>
                </a:solidFill>
                <a:latin typeface="Corbel" panose="020B0503020204020204" pitchFamily="34" charset="0"/>
              </a:rPr>
              <a:t/>
            </a:r>
            <a:br>
              <a:rPr lang="en-US" sz="900" b="0" cap="none" dirty="0">
                <a:solidFill>
                  <a:srgbClr val="000000"/>
                </a:solidFill>
                <a:latin typeface="Corbel" panose="020B0503020204020204" pitchFamily="34" charset="0"/>
              </a:rPr>
            </a:br>
            <a:r>
              <a:rPr lang="en-US" sz="900" b="0" cap="none" dirty="0" err="1">
                <a:solidFill>
                  <a:srgbClr val="000000"/>
                </a:solidFill>
                <a:latin typeface="Corbel" panose="020B0503020204020204" pitchFamily="34" charset="0"/>
              </a:rPr>
              <a:t>Nemko</a:t>
            </a:r>
            <a:r>
              <a:rPr lang="en-US" sz="900" b="0" cap="none" dirty="0">
                <a:solidFill>
                  <a:srgbClr val="000000"/>
                </a:solidFill>
                <a:latin typeface="Corbel" panose="020B0503020204020204" pitchFamily="34" charset="0"/>
              </a:rPr>
              <a:t>, M. (2014, June 6). 13 Analogies and Metaphors to Help Your Career. Retrieved from https://www.psychologytoday.com/blog/how-do-life/201407/13-analogies-and-metaphors-help-your-career</a:t>
            </a:r>
            <a:br>
              <a:rPr lang="en-US" sz="900" b="0" cap="none" dirty="0">
                <a:solidFill>
                  <a:srgbClr val="000000"/>
                </a:solidFill>
                <a:latin typeface="Corbel" panose="020B0503020204020204" pitchFamily="34" charset="0"/>
              </a:rPr>
            </a:br>
            <a:r>
              <a:rPr lang="en-US" sz="900" b="0" cap="none" dirty="0">
                <a:solidFill>
                  <a:srgbClr val="000000"/>
                </a:solidFill>
                <a:latin typeface="Corbel" panose="020B0503020204020204" pitchFamily="34" charset="0"/>
              </a:rPr>
              <a:t/>
            </a:r>
            <a:br>
              <a:rPr lang="en-US" sz="900" b="0" cap="none" dirty="0">
                <a:solidFill>
                  <a:srgbClr val="000000"/>
                </a:solidFill>
                <a:latin typeface="Corbel" panose="020B0503020204020204" pitchFamily="34" charset="0"/>
              </a:rPr>
            </a:br>
            <a:r>
              <a:rPr lang="en-US" sz="900" b="0" cap="none" dirty="0">
                <a:solidFill>
                  <a:srgbClr val="000000"/>
                </a:solidFill>
                <a:latin typeface="Corbel" panose="020B0503020204020204" pitchFamily="34" charset="0"/>
              </a:rPr>
              <a:t>Personal Goal Setting: Planning to Live Your Life Your Way. (</a:t>
            </a:r>
            <a:r>
              <a:rPr lang="en-US" sz="900" b="0" cap="none" dirty="0" err="1">
                <a:solidFill>
                  <a:srgbClr val="000000"/>
                </a:solidFill>
                <a:latin typeface="Corbel" panose="020B0503020204020204" pitchFamily="34" charset="0"/>
              </a:rPr>
              <a:t>n.d.</a:t>
            </a:r>
            <a:r>
              <a:rPr lang="en-US" sz="900" b="0" cap="none" dirty="0">
                <a:solidFill>
                  <a:srgbClr val="000000"/>
                </a:solidFill>
                <a:latin typeface="Corbel" panose="020B0503020204020204" pitchFamily="34" charset="0"/>
              </a:rPr>
              <a:t>). Retrieved from http://www.mindtools.com/page6.html </a:t>
            </a:r>
            <a:br>
              <a:rPr lang="en-US" sz="900" b="0" cap="none" dirty="0">
                <a:solidFill>
                  <a:srgbClr val="000000"/>
                </a:solidFill>
                <a:latin typeface="Corbel" panose="020B0503020204020204" pitchFamily="34" charset="0"/>
              </a:rPr>
            </a:br>
            <a:r>
              <a:rPr lang="en-US" sz="900" b="0" cap="none" dirty="0">
                <a:solidFill>
                  <a:srgbClr val="000000"/>
                </a:solidFill>
                <a:latin typeface="Corbel" panose="020B0503020204020204" pitchFamily="34" charset="0"/>
              </a:rPr>
              <a:t/>
            </a:r>
            <a:br>
              <a:rPr lang="en-US" sz="900" b="0" cap="none" dirty="0">
                <a:solidFill>
                  <a:srgbClr val="000000"/>
                </a:solidFill>
                <a:latin typeface="Corbel" panose="020B0503020204020204" pitchFamily="34" charset="0"/>
              </a:rPr>
            </a:br>
            <a:r>
              <a:rPr lang="en-US" sz="900" b="0" cap="none" dirty="0">
                <a:solidFill>
                  <a:srgbClr val="000000"/>
                </a:solidFill>
                <a:latin typeface="Corbel" panose="020B0503020204020204" pitchFamily="34" charset="0"/>
              </a:rPr>
              <a:t>Sloan, K., &amp; </a:t>
            </a:r>
            <a:r>
              <a:rPr lang="en-US" sz="900" b="0" cap="none" dirty="0" err="1">
                <a:solidFill>
                  <a:srgbClr val="000000"/>
                </a:solidFill>
                <a:latin typeface="Corbel" panose="020B0503020204020204" pitchFamily="34" charset="0"/>
              </a:rPr>
              <a:t>Pollak</a:t>
            </a:r>
            <a:r>
              <a:rPr lang="en-US" sz="900" b="0" cap="none" dirty="0">
                <a:solidFill>
                  <a:srgbClr val="000000"/>
                </a:solidFill>
                <a:latin typeface="Corbel" panose="020B0503020204020204" pitchFamily="34" charset="0"/>
              </a:rPr>
              <a:t>, L. (2006). Smarter, Faster, Better: Strategies for Effective, Enduring, and Fulfilled Leadership. San Francisco: </a:t>
            </a:r>
            <a:r>
              <a:rPr lang="en-US" sz="900" b="0" cap="none" dirty="0" err="1">
                <a:solidFill>
                  <a:srgbClr val="000000"/>
                </a:solidFill>
                <a:latin typeface="Corbel" panose="020B0503020204020204" pitchFamily="34" charset="0"/>
              </a:rPr>
              <a:t>Jossey</a:t>
            </a:r>
            <a:r>
              <a:rPr lang="en-US" sz="900" b="0" cap="none" dirty="0">
                <a:solidFill>
                  <a:srgbClr val="000000"/>
                </a:solidFill>
                <a:latin typeface="Corbel" panose="020B0503020204020204" pitchFamily="34" charset="0"/>
              </a:rPr>
              <a:t>-Bass.</a:t>
            </a:r>
            <a:br>
              <a:rPr lang="en-US" sz="900" b="0" cap="none" dirty="0">
                <a:solidFill>
                  <a:srgbClr val="000000"/>
                </a:solidFill>
                <a:latin typeface="Corbel" panose="020B0503020204020204" pitchFamily="34" charset="0"/>
              </a:rPr>
            </a:br>
            <a:r>
              <a:rPr lang="en-US" sz="900" b="0" cap="none" dirty="0">
                <a:solidFill>
                  <a:srgbClr val="000000"/>
                </a:solidFill>
                <a:latin typeface="Corbel" panose="020B0503020204020204" pitchFamily="34" charset="0"/>
              </a:rPr>
              <a:t/>
            </a:r>
            <a:br>
              <a:rPr lang="en-US" sz="900" b="0" cap="none" dirty="0">
                <a:solidFill>
                  <a:srgbClr val="000000"/>
                </a:solidFill>
                <a:latin typeface="Corbel" panose="020B0503020204020204" pitchFamily="34" charset="0"/>
              </a:rPr>
            </a:br>
            <a:r>
              <a:rPr lang="en-US" sz="900" b="0" cap="none" dirty="0">
                <a:solidFill>
                  <a:srgbClr val="000000"/>
                </a:solidFill>
                <a:latin typeface="Corbel" panose="020B0503020204020204" pitchFamily="34" charset="0"/>
              </a:rPr>
              <a:t>Sinek, S. (Director) (2013, January 1). Start With Why. Simon Sinek. Lecture conducted from TED talk.</a:t>
            </a:r>
            <a:r>
              <a:rPr lang="en-US" sz="900" dirty="0">
                <a:solidFill>
                  <a:srgbClr val="000000"/>
                </a:solidFill>
                <a:latin typeface="Corbel" panose="020B0503020204020204" pitchFamily="34" charset="0"/>
              </a:rPr>
              <a:t/>
            </a:r>
            <a:br>
              <a:rPr lang="en-US" sz="900" dirty="0">
                <a:solidFill>
                  <a:srgbClr val="000000"/>
                </a:solidFill>
                <a:latin typeface="Corbel" panose="020B0503020204020204" pitchFamily="34" charset="0"/>
              </a:rPr>
            </a:br>
            <a:endParaRPr lang="en-US" sz="900" dirty="0">
              <a:latin typeface="Corbel" panose="020B0503020204020204" pitchFamily="34" charset="0"/>
            </a:endParaRPr>
          </a:p>
        </p:txBody>
      </p:sp>
    </p:spTree>
    <p:extLst>
      <p:ext uri="{BB962C8B-B14F-4D97-AF65-F5344CB8AC3E}">
        <p14:creationId xmlns:p14="http://schemas.microsoft.com/office/powerpoint/2010/main" val="7680622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4"/>
          <p:cNvSpPr txBox="1">
            <a:spLocks/>
          </p:cNvSpPr>
          <p:nvPr/>
        </p:nvSpPr>
        <p:spPr>
          <a:xfrm>
            <a:off x="297439" y="211667"/>
            <a:ext cx="8563255" cy="775885"/>
          </a:xfrm>
          <a:prstGeom prst="rect">
            <a:avLst/>
          </a:prstGeom>
        </p:spPr>
        <p:txBody>
          <a:bodyPr vert="horz" lIns="91426" tIns="45713" rIns="91426" bIns="45713" rtlCol="0" anchor="b" anchorCtr="0">
            <a:noAutofit/>
          </a:bodyPr>
          <a:lstStyle>
            <a:lvl1pPr algn="l" defTabSz="457127" rtl="0" eaLnBrk="1" latinLnBrk="0" hangingPunct="1">
              <a:spcBef>
                <a:spcPct val="0"/>
              </a:spcBef>
              <a:buNone/>
              <a:defRPr sz="2800" kern="1200">
                <a:solidFill>
                  <a:schemeClr val="tx2">
                    <a:lumMod val="75000"/>
                  </a:schemeClr>
                </a:solidFill>
                <a:latin typeface="Helvetica Neue"/>
                <a:ea typeface="+mj-ea"/>
                <a:cs typeface="Helvetica Neue"/>
              </a:defRPr>
            </a:lvl1pPr>
          </a:lstStyle>
          <a:p>
            <a:r>
              <a:rPr lang="en-US" sz="3800" dirty="0" smtClean="0">
                <a:solidFill>
                  <a:srgbClr val="006A96"/>
                </a:solidFill>
                <a:latin typeface="Corbel" panose="020B0503020204020204" pitchFamily="34" charset="0"/>
                <a:cs typeface="Lucida Sans"/>
              </a:rPr>
              <a:t>Traditional Career Planning Model</a:t>
            </a:r>
            <a:endParaRPr lang="en-US" sz="3800" dirty="0">
              <a:solidFill>
                <a:srgbClr val="006A96"/>
              </a:solidFill>
              <a:latin typeface="Corbel" panose="020B0503020204020204" pitchFamily="34" charset="0"/>
              <a:cs typeface="Lucida Sans"/>
            </a:endParaRPr>
          </a:p>
        </p:txBody>
      </p:sp>
      <p:sp>
        <p:nvSpPr>
          <p:cNvPr id="11" name="Content Placeholder 2"/>
          <p:cNvSpPr txBox="1">
            <a:spLocks/>
          </p:cNvSpPr>
          <p:nvPr/>
        </p:nvSpPr>
        <p:spPr>
          <a:xfrm>
            <a:off x="469864" y="1225868"/>
            <a:ext cx="8218403" cy="2912451"/>
          </a:xfrm>
          <a:prstGeom prst="rect">
            <a:avLst/>
          </a:prstGeom>
        </p:spPr>
        <p:txBody>
          <a:bodyPr/>
          <a:lstStyle>
            <a:lvl1pPr marL="0" indent="0" algn="l" defTabSz="457127" rtl="0" eaLnBrk="1" latinLnBrk="0" hangingPunct="1">
              <a:spcBef>
                <a:spcPct val="20000"/>
              </a:spcBef>
              <a:buFont typeface="Arial"/>
              <a:buNone/>
              <a:defRPr sz="2000" kern="1200">
                <a:solidFill>
                  <a:schemeClr val="tx2">
                    <a:lumMod val="75000"/>
                  </a:schemeClr>
                </a:solidFill>
                <a:latin typeface="Helvetica Neue"/>
                <a:ea typeface="+mn-ea"/>
                <a:cs typeface="Helvetica Neue"/>
              </a:defRPr>
            </a:lvl1pPr>
            <a:lvl2pPr marL="742832" indent="-285704" algn="l" defTabSz="457127" rtl="0" eaLnBrk="1" latinLnBrk="0" hangingPunct="1">
              <a:spcBef>
                <a:spcPct val="20000"/>
              </a:spcBef>
              <a:buFont typeface="Arial"/>
              <a:buChar char="•"/>
              <a:defRPr sz="2000" kern="1200">
                <a:solidFill>
                  <a:schemeClr val="tx2">
                    <a:lumMod val="75000"/>
                  </a:schemeClr>
                </a:solidFill>
                <a:latin typeface="Helvetica Neue"/>
                <a:ea typeface="+mn-ea"/>
                <a:cs typeface="Helvetica Neue"/>
              </a:defRPr>
            </a:lvl2pPr>
            <a:lvl3pPr marL="1142819" indent="-228564" algn="l" defTabSz="457127" rtl="0" eaLnBrk="1" latinLnBrk="0" hangingPunct="1">
              <a:spcBef>
                <a:spcPct val="20000"/>
              </a:spcBef>
              <a:buFont typeface="Arial"/>
              <a:buChar char="•"/>
              <a:defRPr sz="1800" kern="1200">
                <a:solidFill>
                  <a:schemeClr val="tx2">
                    <a:lumMod val="75000"/>
                  </a:schemeClr>
                </a:solidFill>
                <a:latin typeface="Helvetica Neue"/>
                <a:ea typeface="+mn-ea"/>
                <a:cs typeface="Helvetica Neue"/>
              </a:defRPr>
            </a:lvl3pPr>
            <a:lvl4pPr marL="1599946" indent="-228564" algn="l" defTabSz="457127" rtl="0" eaLnBrk="1" latinLnBrk="0" hangingPunct="1">
              <a:spcBef>
                <a:spcPct val="20000"/>
              </a:spcBef>
              <a:buFont typeface="Arial"/>
              <a:buChar char="•"/>
              <a:defRPr sz="1600" kern="1200">
                <a:solidFill>
                  <a:schemeClr val="tx2">
                    <a:lumMod val="75000"/>
                  </a:schemeClr>
                </a:solidFill>
                <a:latin typeface="Helvetica Neue"/>
                <a:ea typeface="+mn-ea"/>
                <a:cs typeface="Helvetica Neue"/>
              </a:defRPr>
            </a:lvl4pPr>
            <a:lvl5pPr marL="2147407" indent="-318897" algn="l" defTabSz="457127" rtl="0" eaLnBrk="1" latinLnBrk="0" hangingPunct="1">
              <a:spcBef>
                <a:spcPct val="20000"/>
              </a:spcBef>
              <a:buFont typeface="Arial"/>
              <a:buChar char="•"/>
              <a:defRPr sz="1300" kern="1200">
                <a:solidFill>
                  <a:schemeClr val="tx2">
                    <a:lumMod val="75000"/>
                  </a:schemeClr>
                </a:solidFill>
                <a:latin typeface="Helvetica Neue"/>
                <a:ea typeface="+mn-ea"/>
                <a:cs typeface="Helvetica Neue"/>
              </a:defRPr>
            </a:lvl5pPr>
            <a:lvl6pPr marL="2514201" indent="-228564" algn="l" defTabSz="457127" rtl="0" eaLnBrk="1" latinLnBrk="0" hangingPunct="1">
              <a:spcBef>
                <a:spcPct val="20000"/>
              </a:spcBef>
              <a:buFont typeface="Arial"/>
              <a:buChar char="•"/>
              <a:defRPr sz="2000" kern="1200">
                <a:solidFill>
                  <a:schemeClr val="tx1"/>
                </a:solidFill>
                <a:latin typeface="+mn-lt"/>
                <a:ea typeface="+mn-ea"/>
                <a:cs typeface="+mn-cs"/>
              </a:defRPr>
            </a:lvl6pPr>
            <a:lvl7pPr marL="2971328" indent="-228564" algn="l" defTabSz="457127" rtl="0" eaLnBrk="1" latinLnBrk="0" hangingPunct="1">
              <a:spcBef>
                <a:spcPct val="20000"/>
              </a:spcBef>
              <a:buFont typeface="Arial"/>
              <a:buChar char="•"/>
              <a:defRPr sz="2000" kern="1200">
                <a:solidFill>
                  <a:schemeClr val="tx1"/>
                </a:solidFill>
                <a:latin typeface="+mn-lt"/>
                <a:ea typeface="+mn-ea"/>
                <a:cs typeface="+mn-cs"/>
              </a:defRPr>
            </a:lvl7pPr>
            <a:lvl8pPr marL="3428455" indent="-228564" algn="l" defTabSz="457127" rtl="0" eaLnBrk="1" latinLnBrk="0" hangingPunct="1">
              <a:spcBef>
                <a:spcPct val="20000"/>
              </a:spcBef>
              <a:buFont typeface="Arial"/>
              <a:buChar char="•"/>
              <a:defRPr sz="2000" kern="1200">
                <a:solidFill>
                  <a:schemeClr val="tx1"/>
                </a:solidFill>
                <a:latin typeface="+mn-lt"/>
                <a:ea typeface="+mn-ea"/>
                <a:cs typeface="+mn-cs"/>
              </a:defRPr>
            </a:lvl8pPr>
            <a:lvl9pPr marL="3885583" indent="-228564" algn="l" defTabSz="457127" rtl="0" eaLnBrk="1" latinLnBrk="0" hangingPunct="1">
              <a:spcBef>
                <a:spcPct val="20000"/>
              </a:spcBef>
              <a:buFont typeface="Arial"/>
              <a:buChar char="•"/>
              <a:defRPr sz="2000" kern="1200">
                <a:solidFill>
                  <a:schemeClr val="tx1"/>
                </a:solidFill>
                <a:latin typeface="+mn-lt"/>
                <a:ea typeface="+mn-ea"/>
                <a:cs typeface="+mn-cs"/>
              </a:defRPr>
            </a:lvl9pPr>
          </a:lstStyle>
          <a:p>
            <a:pPr algn="ctr"/>
            <a:endParaRPr lang="en-US" sz="1800" dirty="0">
              <a:solidFill>
                <a:srgbClr val="006A96"/>
              </a:solidFill>
              <a:latin typeface="Corbel" panose="020B0503020204020204" pitchFamily="34" charset="0"/>
              <a:ea typeface="+mj-ea"/>
              <a:cs typeface="Lucida Sans"/>
            </a:endParaRPr>
          </a:p>
        </p:txBody>
      </p:sp>
      <p:pic>
        <p:nvPicPr>
          <p:cNvPr id="6" name="Picture 5" descr="Z:\Undergraduate Advising\Undergraduate Programs Administration\Signature Logo Arts Group Advising Center.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122" y="4042756"/>
            <a:ext cx="1933575" cy="447675"/>
          </a:xfrm>
          <a:prstGeom prst="rect">
            <a:avLst/>
          </a:prstGeom>
          <a:noFill/>
          <a:ln>
            <a:noFill/>
          </a:ln>
        </p:spPr>
      </p:pic>
      <p:sp>
        <p:nvSpPr>
          <p:cNvPr id="2" name="TextBox 1"/>
          <p:cNvSpPr txBox="1"/>
          <p:nvPr/>
        </p:nvSpPr>
        <p:spPr>
          <a:xfrm>
            <a:off x="893103" y="1461919"/>
            <a:ext cx="2001297" cy="584775"/>
          </a:xfrm>
          <a:prstGeom prst="rect">
            <a:avLst/>
          </a:prstGeom>
          <a:noFill/>
        </p:spPr>
        <p:txBody>
          <a:bodyPr wrap="square" rtlCol="0">
            <a:spAutoFit/>
          </a:bodyPr>
          <a:lstStyle/>
          <a:p>
            <a:r>
              <a:rPr lang="en-US" sz="3200" dirty="0" smtClean="0">
                <a:solidFill>
                  <a:srgbClr val="006A96"/>
                </a:solidFill>
                <a:latin typeface="Corbel" panose="020B0503020204020204" pitchFamily="34" charset="0"/>
                <a:ea typeface="+mj-ea"/>
                <a:cs typeface="Lucida Sans"/>
              </a:rPr>
              <a:t>Assess</a:t>
            </a:r>
            <a:endParaRPr lang="en-US" sz="3200" dirty="0">
              <a:solidFill>
                <a:srgbClr val="006A96"/>
              </a:solidFill>
              <a:latin typeface="Corbel" panose="020B0503020204020204" pitchFamily="34" charset="0"/>
              <a:ea typeface="+mj-ea"/>
              <a:cs typeface="Lucida Sans"/>
            </a:endParaRPr>
          </a:p>
        </p:txBody>
      </p:sp>
      <p:pic>
        <p:nvPicPr>
          <p:cNvPr id="7" name="Picture 6" descr="assess yourself.jpg"/>
          <p:cNvPicPr>
            <a:picLocks noChangeAspect="1"/>
          </p:cNvPicPr>
          <p:nvPr/>
        </p:nvPicPr>
        <p:blipFill rotWithShape="1">
          <a:blip r:embed="rId4" cstate="print"/>
          <a:srcRect l="4341"/>
          <a:stretch/>
        </p:blipFill>
        <p:spPr>
          <a:xfrm>
            <a:off x="2720058" y="1170456"/>
            <a:ext cx="1461854" cy="10188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3" name="Picture 2"/>
          <p:cNvPicPr>
            <a:picLocks noChangeAspect="1"/>
          </p:cNvPicPr>
          <p:nvPr/>
        </p:nvPicPr>
        <p:blipFill>
          <a:blip r:embed="rId5"/>
          <a:stretch>
            <a:fillRect/>
          </a:stretch>
        </p:blipFill>
        <p:spPr>
          <a:xfrm>
            <a:off x="4391846" y="1170456"/>
            <a:ext cx="1529343" cy="101880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4" name="Picture 3"/>
          <p:cNvPicPr>
            <a:picLocks noChangeAspect="1"/>
          </p:cNvPicPr>
          <p:nvPr/>
        </p:nvPicPr>
        <p:blipFill>
          <a:blip r:embed="rId6"/>
          <a:stretch>
            <a:fillRect/>
          </a:stretch>
        </p:blipFill>
        <p:spPr>
          <a:xfrm>
            <a:off x="2719804" y="2372160"/>
            <a:ext cx="1462108" cy="117486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8" name="Picture 7"/>
          <p:cNvPicPr>
            <a:picLocks noChangeAspect="1"/>
          </p:cNvPicPr>
          <p:nvPr/>
        </p:nvPicPr>
        <p:blipFill>
          <a:blip r:embed="rId7"/>
          <a:stretch>
            <a:fillRect/>
          </a:stretch>
        </p:blipFill>
        <p:spPr>
          <a:xfrm>
            <a:off x="4391847" y="2372160"/>
            <a:ext cx="1529343" cy="1162223"/>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5" name="TextBox 4"/>
          <p:cNvSpPr txBox="1"/>
          <p:nvPr/>
        </p:nvSpPr>
        <p:spPr>
          <a:xfrm>
            <a:off x="868846" y="2691226"/>
            <a:ext cx="1511847" cy="584775"/>
          </a:xfrm>
          <a:prstGeom prst="rect">
            <a:avLst/>
          </a:prstGeom>
          <a:noFill/>
        </p:spPr>
        <p:txBody>
          <a:bodyPr wrap="square" rtlCol="0">
            <a:spAutoFit/>
          </a:bodyPr>
          <a:lstStyle/>
          <a:p>
            <a:pPr algn="ctr"/>
            <a:r>
              <a:rPr lang="en-US" sz="3200" dirty="0">
                <a:solidFill>
                  <a:srgbClr val="006A96"/>
                </a:solidFill>
                <a:latin typeface="Corbel" panose="020B0503020204020204" pitchFamily="34" charset="0"/>
                <a:ea typeface="+mj-ea"/>
                <a:cs typeface="Lucida Sans"/>
              </a:rPr>
              <a:t>Decide</a:t>
            </a:r>
          </a:p>
        </p:txBody>
      </p:sp>
      <p:sp>
        <p:nvSpPr>
          <p:cNvPr id="9" name="TextBox 8"/>
          <p:cNvSpPr txBox="1"/>
          <p:nvPr/>
        </p:nvSpPr>
        <p:spPr>
          <a:xfrm>
            <a:off x="6131125" y="2691226"/>
            <a:ext cx="2052000" cy="584775"/>
          </a:xfrm>
          <a:prstGeom prst="rect">
            <a:avLst/>
          </a:prstGeom>
          <a:noFill/>
        </p:spPr>
        <p:txBody>
          <a:bodyPr wrap="square" rtlCol="0">
            <a:spAutoFit/>
          </a:bodyPr>
          <a:lstStyle/>
          <a:p>
            <a:pPr algn="ctr"/>
            <a:r>
              <a:rPr lang="en-US" sz="3200" dirty="0">
                <a:solidFill>
                  <a:srgbClr val="006A96"/>
                </a:solidFill>
                <a:latin typeface="Corbel" panose="020B0503020204020204" pitchFamily="34" charset="0"/>
                <a:cs typeface="Lucida Sans"/>
              </a:rPr>
              <a:t>Execute</a:t>
            </a:r>
          </a:p>
        </p:txBody>
      </p:sp>
      <p:sp>
        <p:nvSpPr>
          <p:cNvPr id="12" name="TextBox 11"/>
          <p:cNvSpPr txBox="1"/>
          <p:nvPr/>
        </p:nvSpPr>
        <p:spPr>
          <a:xfrm>
            <a:off x="6432106" y="1477340"/>
            <a:ext cx="2196000" cy="861774"/>
          </a:xfrm>
          <a:prstGeom prst="rect">
            <a:avLst/>
          </a:prstGeom>
          <a:noFill/>
        </p:spPr>
        <p:txBody>
          <a:bodyPr wrap="square" rtlCol="0">
            <a:spAutoFit/>
          </a:bodyPr>
          <a:lstStyle/>
          <a:p>
            <a:r>
              <a:rPr lang="en-US" sz="3200" dirty="0">
                <a:solidFill>
                  <a:srgbClr val="006A96"/>
                </a:solidFill>
                <a:latin typeface="Corbel" panose="020B0503020204020204" pitchFamily="34" charset="0"/>
                <a:ea typeface="+mj-ea"/>
                <a:cs typeface="Lucida Sans"/>
              </a:rPr>
              <a:t>Research</a:t>
            </a:r>
          </a:p>
          <a:p>
            <a:endParaRPr lang="en-US" dirty="0" smtClean="0"/>
          </a:p>
        </p:txBody>
      </p:sp>
    </p:spTree>
    <p:extLst>
      <p:ext uri="{BB962C8B-B14F-4D97-AF65-F5344CB8AC3E}">
        <p14:creationId xmlns:p14="http://schemas.microsoft.com/office/powerpoint/2010/main" val="35985973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4"/>
          <p:cNvSpPr txBox="1">
            <a:spLocks/>
          </p:cNvSpPr>
          <p:nvPr/>
        </p:nvSpPr>
        <p:spPr>
          <a:xfrm>
            <a:off x="297441" y="341364"/>
            <a:ext cx="2679090" cy="698580"/>
          </a:xfrm>
          <a:prstGeom prst="rect">
            <a:avLst/>
          </a:prstGeom>
        </p:spPr>
        <p:txBody>
          <a:bodyPr vert="horz" lIns="91426" tIns="45713" rIns="91426" bIns="45713" rtlCol="0" anchor="b" anchorCtr="0">
            <a:noAutofit/>
          </a:bodyPr>
          <a:lstStyle>
            <a:lvl1pPr algn="l" defTabSz="457127" rtl="0" eaLnBrk="1" latinLnBrk="0" hangingPunct="1">
              <a:spcBef>
                <a:spcPct val="0"/>
              </a:spcBef>
              <a:buNone/>
              <a:defRPr sz="2800" kern="1200">
                <a:solidFill>
                  <a:schemeClr val="tx2">
                    <a:lumMod val="75000"/>
                  </a:schemeClr>
                </a:solidFill>
                <a:latin typeface="Helvetica Neue"/>
                <a:ea typeface="+mj-ea"/>
                <a:cs typeface="Helvetica Neue"/>
              </a:defRPr>
            </a:lvl1pPr>
          </a:lstStyle>
          <a:p>
            <a:pPr algn="ctr"/>
            <a:r>
              <a:rPr lang="en-US" sz="3200" dirty="0">
                <a:solidFill>
                  <a:srgbClr val="006A96"/>
                </a:solidFill>
                <a:latin typeface="Corbel" panose="020B0503020204020204" pitchFamily="34" charset="0"/>
                <a:cs typeface="Lucida Sans"/>
              </a:rPr>
              <a:t>Career Ladder</a:t>
            </a:r>
          </a:p>
        </p:txBody>
      </p:sp>
      <p:sp>
        <p:nvSpPr>
          <p:cNvPr id="11" name="Content Placeholder 2"/>
          <p:cNvSpPr txBox="1">
            <a:spLocks/>
          </p:cNvSpPr>
          <p:nvPr/>
        </p:nvSpPr>
        <p:spPr>
          <a:xfrm>
            <a:off x="469864" y="1225868"/>
            <a:ext cx="4024315" cy="2912451"/>
          </a:xfrm>
          <a:prstGeom prst="rect">
            <a:avLst/>
          </a:prstGeom>
        </p:spPr>
        <p:txBody>
          <a:bodyPr/>
          <a:lstStyle>
            <a:lvl1pPr marL="0" indent="0" algn="l" defTabSz="457127" rtl="0" eaLnBrk="1" latinLnBrk="0" hangingPunct="1">
              <a:spcBef>
                <a:spcPct val="20000"/>
              </a:spcBef>
              <a:buFont typeface="Arial"/>
              <a:buNone/>
              <a:defRPr sz="2000" kern="1200">
                <a:solidFill>
                  <a:schemeClr val="tx2">
                    <a:lumMod val="75000"/>
                  </a:schemeClr>
                </a:solidFill>
                <a:latin typeface="Helvetica Neue"/>
                <a:ea typeface="+mn-ea"/>
                <a:cs typeface="Helvetica Neue"/>
              </a:defRPr>
            </a:lvl1pPr>
            <a:lvl2pPr marL="742832" indent="-285704" algn="l" defTabSz="457127" rtl="0" eaLnBrk="1" latinLnBrk="0" hangingPunct="1">
              <a:spcBef>
                <a:spcPct val="20000"/>
              </a:spcBef>
              <a:buFont typeface="Arial"/>
              <a:buChar char="•"/>
              <a:defRPr sz="2000" kern="1200">
                <a:solidFill>
                  <a:schemeClr val="tx2">
                    <a:lumMod val="75000"/>
                  </a:schemeClr>
                </a:solidFill>
                <a:latin typeface="Helvetica Neue"/>
                <a:ea typeface="+mn-ea"/>
                <a:cs typeface="Helvetica Neue"/>
              </a:defRPr>
            </a:lvl2pPr>
            <a:lvl3pPr marL="1142819" indent="-228564" algn="l" defTabSz="457127" rtl="0" eaLnBrk="1" latinLnBrk="0" hangingPunct="1">
              <a:spcBef>
                <a:spcPct val="20000"/>
              </a:spcBef>
              <a:buFont typeface="Arial"/>
              <a:buChar char="•"/>
              <a:defRPr sz="1800" kern="1200">
                <a:solidFill>
                  <a:schemeClr val="tx2">
                    <a:lumMod val="75000"/>
                  </a:schemeClr>
                </a:solidFill>
                <a:latin typeface="Helvetica Neue"/>
                <a:ea typeface="+mn-ea"/>
                <a:cs typeface="Helvetica Neue"/>
              </a:defRPr>
            </a:lvl3pPr>
            <a:lvl4pPr marL="1599946" indent="-228564" algn="l" defTabSz="457127" rtl="0" eaLnBrk="1" latinLnBrk="0" hangingPunct="1">
              <a:spcBef>
                <a:spcPct val="20000"/>
              </a:spcBef>
              <a:buFont typeface="Arial"/>
              <a:buChar char="•"/>
              <a:defRPr sz="1600" kern="1200">
                <a:solidFill>
                  <a:schemeClr val="tx2">
                    <a:lumMod val="75000"/>
                  </a:schemeClr>
                </a:solidFill>
                <a:latin typeface="Helvetica Neue"/>
                <a:ea typeface="+mn-ea"/>
                <a:cs typeface="Helvetica Neue"/>
              </a:defRPr>
            </a:lvl4pPr>
            <a:lvl5pPr marL="2147407" indent="-318897" algn="l" defTabSz="457127" rtl="0" eaLnBrk="1" latinLnBrk="0" hangingPunct="1">
              <a:spcBef>
                <a:spcPct val="20000"/>
              </a:spcBef>
              <a:buFont typeface="Arial"/>
              <a:buChar char="•"/>
              <a:defRPr sz="1300" kern="1200">
                <a:solidFill>
                  <a:schemeClr val="tx2">
                    <a:lumMod val="75000"/>
                  </a:schemeClr>
                </a:solidFill>
                <a:latin typeface="Helvetica Neue"/>
                <a:ea typeface="+mn-ea"/>
                <a:cs typeface="Helvetica Neue"/>
              </a:defRPr>
            </a:lvl5pPr>
            <a:lvl6pPr marL="2514201" indent="-228564" algn="l" defTabSz="457127" rtl="0" eaLnBrk="1" latinLnBrk="0" hangingPunct="1">
              <a:spcBef>
                <a:spcPct val="20000"/>
              </a:spcBef>
              <a:buFont typeface="Arial"/>
              <a:buChar char="•"/>
              <a:defRPr sz="2000" kern="1200">
                <a:solidFill>
                  <a:schemeClr val="tx1"/>
                </a:solidFill>
                <a:latin typeface="+mn-lt"/>
                <a:ea typeface="+mn-ea"/>
                <a:cs typeface="+mn-cs"/>
              </a:defRPr>
            </a:lvl6pPr>
            <a:lvl7pPr marL="2971328" indent="-228564" algn="l" defTabSz="457127" rtl="0" eaLnBrk="1" latinLnBrk="0" hangingPunct="1">
              <a:spcBef>
                <a:spcPct val="20000"/>
              </a:spcBef>
              <a:buFont typeface="Arial"/>
              <a:buChar char="•"/>
              <a:defRPr sz="2000" kern="1200">
                <a:solidFill>
                  <a:schemeClr val="tx1"/>
                </a:solidFill>
                <a:latin typeface="+mn-lt"/>
                <a:ea typeface="+mn-ea"/>
                <a:cs typeface="+mn-cs"/>
              </a:defRPr>
            </a:lvl7pPr>
            <a:lvl8pPr marL="3428455" indent="-228564" algn="l" defTabSz="457127" rtl="0" eaLnBrk="1" latinLnBrk="0" hangingPunct="1">
              <a:spcBef>
                <a:spcPct val="20000"/>
              </a:spcBef>
              <a:buFont typeface="Arial"/>
              <a:buChar char="•"/>
              <a:defRPr sz="2000" kern="1200">
                <a:solidFill>
                  <a:schemeClr val="tx1"/>
                </a:solidFill>
                <a:latin typeface="+mn-lt"/>
                <a:ea typeface="+mn-ea"/>
                <a:cs typeface="+mn-cs"/>
              </a:defRPr>
            </a:lvl8pPr>
            <a:lvl9pPr marL="3885583" indent="-228564" algn="l" defTabSz="457127"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1800" dirty="0">
              <a:solidFill>
                <a:srgbClr val="006A96"/>
              </a:solidFill>
              <a:latin typeface="Corbel" panose="020B0503020204020204" pitchFamily="34" charset="0"/>
              <a:ea typeface="+mj-ea"/>
              <a:cs typeface="Lucida Sans"/>
            </a:endParaRPr>
          </a:p>
        </p:txBody>
      </p:sp>
      <p:pic>
        <p:nvPicPr>
          <p:cNvPr id="6" name="Picture 5" descr="Z:\Undergraduate Advising\Undergraduate Programs Administration\Signature Logo Arts Group Advising Center.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122" y="4042756"/>
            <a:ext cx="1933575" cy="447675"/>
          </a:xfrm>
          <a:prstGeom prst="rect">
            <a:avLst/>
          </a:prstGeom>
          <a:noFill/>
          <a:ln>
            <a:noFill/>
          </a:ln>
        </p:spPr>
      </p:pic>
      <p:pic>
        <p:nvPicPr>
          <p:cNvPr id="4" name="Picture 3"/>
          <p:cNvPicPr>
            <a:picLocks noChangeAspect="1"/>
          </p:cNvPicPr>
          <p:nvPr/>
        </p:nvPicPr>
        <p:blipFill>
          <a:blip r:embed="rId4"/>
          <a:stretch>
            <a:fillRect/>
          </a:stretch>
        </p:blipFill>
        <p:spPr>
          <a:xfrm>
            <a:off x="3380137" y="641174"/>
            <a:ext cx="2973805" cy="349714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13917051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4"/>
          <p:cNvSpPr txBox="1">
            <a:spLocks/>
          </p:cNvSpPr>
          <p:nvPr/>
        </p:nvSpPr>
        <p:spPr>
          <a:xfrm>
            <a:off x="239636" y="340535"/>
            <a:ext cx="2825181" cy="643233"/>
          </a:xfrm>
          <a:prstGeom prst="rect">
            <a:avLst/>
          </a:prstGeom>
        </p:spPr>
        <p:txBody>
          <a:bodyPr vert="horz" lIns="91426" tIns="45713" rIns="91426" bIns="45713" rtlCol="0" anchor="b" anchorCtr="0">
            <a:noAutofit/>
          </a:bodyPr>
          <a:lstStyle>
            <a:lvl1pPr algn="l" defTabSz="457127" rtl="0" eaLnBrk="1" latinLnBrk="0" hangingPunct="1">
              <a:spcBef>
                <a:spcPct val="0"/>
              </a:spcBef>
              <a:buNone/>
              <a:defRPr sz="2800" kern="1200">
                <a:solidFill>
                  <a:schemeClr val="tx2">
                    <a:lumMod val="75000"/>
                  </a:schemeClr>
                </a:solidFill>
                <a:latin typeface="Helvetica Neue"/>
                <a:ea typeface="+mj-ea"/>
                <a:cs typeface="Helvetica Neue"/>
              </a:defRPr>
            </a:lvl1pPr>
          </a:lstStyle>
          <a:p>
            <a:r>
              <a:rPr lang="en-US" sz="3200" dirty="0">
                <a:solidFill>
                  <a:srgbClr val="006A96"/>
                </a:solidFill>
                <a:latin typeface="Corbel" panose="020B0503020204020204" pitchFamily="34" charset="0"/>
                <a:cs typeface="Lucida Sans"/>
              </a:rPr>
              <a:t>Career Closet</a:t>
            </a:r>
          </a:p>
        </p:txBody>
      </p:sp>
      <p:sp>
        <p:nvSpPr>
          <p:cNvPr id="11" name="Content Placeholder 2"/>
          <p:cNvSpPr txBox="1">
            <a:spLocks/>
          </p:cNvSpPr>
          <p:nvPr/>
        </p:nvSpPr>
        <p:spPr>
          <a:xfrm>
            <a:off x="469864" y="1225868"/>
            <a:ext cx="4024315" cy="2912451"/>
          </a:xfrm>
          <a:prstGeom prst="rect">
            <a:avLst/>
          </a:prstGeom>
        </p:spPr>
        <p:txBody>
          <a:bodyPr/>
          <a:lstStyle>
            <a:lvl1pPr marL="0" indent="0" algn="l" defTabSz="457127" rtl="0" eaLnBrk="1" latinLnBrk="0" hangingPunct="1">
              <a:spcBef>
                <a:spcPct val="20000"/>
              </a:spcBef>
              <a:buFont typeface="Arial"/>
              <a:buNone/>
              <a:defRPr sz="2000" kern="1200">
                <a:solidFill>
                  <a:schemeClr val="tx2">
                    <a:lumMod val="75000"/>
                  </a:schemeClr>
                </a:solidFill>
                <a:latin typeface="Helvetica Neue"/>
                <a:ea typeface="+mn-ea"/>
                <a:cs typeface="Helvetica Neue"/>
              </a:defRPr>
            </a:lvl1pPr>
            <a:lvl2pPr marL="742832" indent="-285704" algn="l" defTabSz="457127" rtl="0" eaLnBrk="1" latinLnBrk="0" hangingPunct="1">
              <a:spcBef>
                <a:spcPct val="20000"/>
              </a:spcBef>
              <a:buFont typeface="Arial"/>
              <a:buChar char="•"/>
              <a:defRPr sz="2000" kern="1200">
                <a:solidFill>
                  <a:schemeClr val="tx2">
                    <a:lumMod val="75000"/>
                  </a:schemeClr>
                </a:solidFill>
                <a:latin typeface="Helvetica Neue"/>
                <a:ea typeface="+mn-ea"/>
                <a:cs typeface="Helvetica Neue"/>
              </a:defRPr>
            </a:lvl2pPr>
            <a:lvl3pPr marL="1142819" indent="-228564" algn="l" defTabSz="457127" rtl="0" eaLnBrk="1" latinLnBrk="0" hangingPunct="1">
              <a:spcBef>
                <a:spcPct val="20000"/>
              </a:spcBef>
              <a:buFont typeface="Arial"/>
              <a:buChar char="•"/>
              <a:defRPr sz="1800" kern="1200">
                <a:solidFill>
                  <a:schemeClr val="tx2">
                    <a:lumMod val="75000"/>
                  </a:schemeClr>
                </a:solidFill>
                <a:latin typeface="Helvetica Neue"/>
                <a:ea typeface="+mn-ea"/>
                <a:cs typeface="Helvetica Neue"/>
              </a:defRPr>
            </a:lvl3pPr>
            <a:lvl4pPr marL="1599946" indent="-228564" algn="l" defTabSz="457127" rtl="0" eaLnBrk="1" latinLnBrk="0" hangingPunct="1">
              <a:spcBef>
                <a:spcPct val="20000"/>
              </a:spcBef>
              <a:buFont typeface="Arial"/>
              <a:buChar char="•"/>
              <a:defRPr sz="1600" kern="1200">
                <a:solidFill>
                  <a:schemeClr val="tx2">
                    <a:lumMod val="75000"/>
                  </a:schemeClr>
                </a:solidFill>
                <a:latin typeface="Helvetica Neue"/>
                <a:ea typeface="+mn-ea"/>
                <a:cs typeface="Helvetica Neue"/>
              </a:defRPr>
            </a:lvl4pPr>
            <a:lvl5pPr marL="2147407" indent="-318897" algn="l" defTabSz="457127" rtl="0" eaLnBrk="1" latinLnBrk="0" hangingPunct="1">
              <a:spcBef>
                <a:spcPct val="20000"/>
              </a:spcBef>
              <a:buFont typeface="Arial"/>
              <a:buChar char="•"/>
              <a:defRPr sz="1300" kern="1200">
                <a:solidFill>
                  <a:schemeClr val="tx2">
                    <a:lumMod val="75000"/>
                  </a:schemeClr>
                </a:solidFill>
                <a:latin typeface="Helvetica Neue"/>
                <a:ea typeface="+mn-ea"/>
                <a:cs typeface="Helvetica Neue"/>
              </a:defRPr>
            </a:lvl5pPr>
            <a:lvl6pPr marL="2514201" indent="-228564" algn="l" defTabSz="457127" rtl="0" eaLnBrk="1" latinLnBrk="0" hangingPunct="1">
              <a:spcBef>
                <a:spcPct val="20000"/>
              </a:spcBef>
              <a:buFont typeface="Arial"/>
              <a:buChar char="•"/>
              <a:defRPr sz="2000" kern="1200">
                <a:solidFill>
                  <a:schemeClr val="tx1"/>
                </a:solidFill>
                <a:latin typeface="+mn-lt"/>
                <a:ea typeface="+mn-ea"/>
                <a:cs typeface="+mn-cs"/>
              </a:defRPr>
            </a:lvl6pPr>
            <a:lvl7pPr marL="2971328" indent="-228564" algn="l" defTabSz="457127" rtl="0" eaLnBrk="1" latinLnBrk="0" hangingPunct="1">
              <a:spcBef>
                <a:spcPct val="20000"/>
              </a:spcBef>
              <a:buFont typeface="Arial"/>
              <a:buChar char="•"/>
              <a:defRPr sz="2000" kern="1200">
                <a:solidFill>
                  <a:schemeClr val="tx1"/>
                </a:solidFill>
                <a:latin typeface="+mn-lt"/>
                <a:ea typeface="+mn-ea"/>
                <a:cs typeface="+mn-cs"/>
              </a:defRPr>
            </a:lvl7pPr>
            <a:lvl8pPr marL="3428455" indent="-228564" algn="l" defTabSz="457127" rtl="0" eaLnBrk="1" latinLnBrk="0" hangingPunct="1">
              <a:spcBef>
                <a:spcPct val="20000"/>
              </a:spcBef>
              <a:buFont typeface="Arial"/>
              <a:buChar char="•"/>
              <a:defRPr sz="2000" kern="1200">
                <a:solidFill>
                  <a:schemeClr val="tx1"/>
                </a:solidFill>
                <a:latin typeface="+mn-lt"/>
                <a:ea typeface="+mn-ea"/>
                <a:cs typeface="+mn-cs"/>
              </a:defRPr>
            </a:lvl8pPr>
            <a:lvl9pPr marL="3885583" indent="-228564" algn="l" defTabSz="457127"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1800" dirty="0">
              <a:solidFill>
                <a:srgbClr val="006A96"/>
              </a:solidFill>
              <a:latin typeface="Corbel" panose="020B0503020204020204" pitchFamily="34" charset="0"/>
              <a:ea typeface="+mj-ea"/>
              <a:cs typeface="Lucida Sans"/>
            </a:endParaRPr>
          </a:p>
        </p:txBody>
      </p:sp>
      <p:pic>
        <p:nvPicPr>
          <p:cNvPr id="6" name="Picture 5" descr="Z:\Undergraduate Advising\Undergraduate Programs Administration\Signature Logo Arts Group Advising Center.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122" y="4042756"/>
            <a:ext cx="1933575" cy="447675"/>
          </a:xfrm>
          <a:prstGeom prst="rect">
            <a:avLst/>
          </a:prstGeom>
          <a:noFill/>
          <a:ln>
            <a:noFill/>
          </a:ln>
        </p:spPr>
      </p:pic>
      <p:pic>
        <p:nvPicPr>
          <p:cNvPr id="2" name="Picture 1"/>
          <p:cNvPicPr>
            <a:picLocks noChangeAspect="1"/>
          </p:cNvPicPr>
          <p:nvPr/>
        </p:nvPicPr>
        <p:blipFill>
          <a:blip r:embed="rId4"/>
          <a:stretch>
            <a:fillRect/>
          </a:stretch>
        </p:blipFill>
        <p:spPr>
          <a:xfrm>
            <a:off x="656977" y="1085540"/>
            <a:ext cx="3051738" cy="271511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3" name="Picture 2"/>
          <p:cNvPicPr>
            <a:picLocks noChangeAspect="1"/>
          </p:cNvPicPr>
          <p:nvPr/>
        </p:nvPicPr>
        <p:blipFill>
          <a:blip r:embed="rId5"/>
          <a:stretch>
            <a:fillRect/>
          </a:stretch>
        </p:blipFill>
        <p:spPr>
          <a:xfrm>
            <a:off x="4805921" y="1091482"/>
            <a:ext cx="3053898" cy="270917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17449304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Z:\Undergraduate Advising\Undergraduate Programs Administration\Signature Logo Arts Group Advising Center.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122" y="4042756"/>
            <a:ext cx="1933575" cy="447675"/>
          </a:xfrm>
          <a:prstGeom prst="rect">
            <a:avLst/>
          </a:prstGeom>
          <a:noFill/>
          <a:ln>
            <a:noFill/>
          </a:ln>
        </p:spPr>
      </p:pic>
      <p:pic>
        <p:nvPicPr>
          <p:cNvPr id="9" name="Picture 8" descr="http://3.bp.blogspot.com/-d3F1ul7ZTng/UBNVQIzqKnI/AAAAAAAAErA/DPoxchju7iE/s1600/yellowdressremix.png"/>
          <p:cNvPicPr/>
          <p:nvPr/>
        </p:nvPicPr>
        <p:blipFill rotWithShape="1">
          <a:blip r:embed="rId4">
            <a:extLst>
              <a:ext uri="{28A0092B-C50C-407E-A947-70E740481C1C}">
                <a14:useLocalDpi xmlns:a14="http://schemas.microsoft.com/office/drawing/2010/main" val="0"/>
              </a:ext>
            </a:extLst>
          </a:blip>
          <a:srcRect t="18533" b="9718"/>
          <a:stretch/>
        </p:blipFill>
        <p:spPr bwMode="auto">
          <a:xfrm>
            <a:off x="117745" y="860880"/>
            <a:ext cx="4162425" cy="264414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2" name="AutoShape 2" descr="https://i.guim.co.uk/img/media/4fe4a08790fec3281f3cbac5b1061adbfb68c0fe/0_179_8871_5323/master/8871.jpg?w=700&amp;q=55&amp;auto=format&amp;usm=12&amp;fit=max&amp;s=b7f73489459946b0837ae99a4cbc1346"/>
          <p:cNvSpPr>
            <a:spLocks noChangeAspect="1" noChangeArrowheads="1"/>
          </p:cNvSpPr>
          <p:nvPr/>
        </p:nvSpPr>
        <p:spPr bwMode="auto">
          <a:xfrm>
            <a:off x="155575" y="-1919288"/>
            <a:ext cx="6667500" cy="40005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5"/>
          <a:stretch>
            <a:fillRect/>
          </a:stretch>
        </p:blipFill>
        <p:spPr>
          <a:xfrm>
            <a:off x="4351630" y="860880"/>
            <a:ext cx="4453970" cy="267238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22038749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go or grow"/>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8" descr="data:image/jpeg;base64,/9j/4AAQSkZJRgABAQAAAQABAAD/2wCEAAkGBxQSDxAPDRAPDRAPDw8PDw4PDA8NDg8MFBEWFxQRFBQYHSggGBwlHxQUITEhJTUrLi4uFyAzODM4NygtLisBCgoKDg0NFw8PGCwcHBwsLCwsLCwsLCwsLCwsLCwsLCwrLCwsLCwsKywsLCwsLCwsLCw3LCssNywsNywsLDcsN//AABEIAHsA8AMBIgACEQEDEQH/xAAcAAACAwEBAQEAAAAAAAAAAAADBAIFBgEABwj/xABEEAACAgADAwcICAQEBwEAAAABAgADBAUREiExBhNBYZOy0SIjUVJTcXOBBxQyQpGhscEVM3KSYoLS4SRDVIOiwvA0/8QAGAEBAQEBAQAAAAAAAAAAAAAAAQACAwT/xAAcEQEBAQEBAQEBAQAAAAAAAAAAARECMRJBIWH/2gAMAwEAAhEDEQA/APA88edu0tssAd3dQxLMNeno38IZMKns6+zTwgcCPN1/0J3RH6xMvPqKYVPZ19mnhDrhE9nX2SeEmqwyCaxIJhE9nX2SeEKuCr9nV2SeEIqwyCaAC4Kv2VXZJ4Qq4Gv2VXZJ4RhUhFWILjA1+yq7JPCEXBV+yq7GvwjAWEVYkAYKv2VXY1+Es8ly2ol9qmkgBRoaKyN5PV1RdVlvky7nPpIH4D/eV8b49FOSYc8cNR8qUH7SB5OYc8KUX3V1n9RA8rc9GBwVuKIDsgC1oToHuY6KD1a8eoTD5DyUxmYVDG4/MsXQ1w2qa6HatUU8DsggD3D8Zh1yNy3Jer7q1j34eo/tBNyZXoTDn/soP2mTzTHZll2V4s4u9LWqtorweKA1tsVn8ouD1enfx98BdyozbBYenHY1MNjMI/Nlwg5u5VfTTUjgd/WNY7WfmNg3JsbGvNU7Wu9BTWd3v0ir5MBxwyfLDof0EHyk+kSnDcylFVmNxGIRLK6KzskI41UudDoT6ACYLJvpC28TXhMxwd2WXXaCnnH5yuwk6ABtldN5A+ctqvMSbAVjjTUPfQg/aR+o1+yq7Gvwl5ye5S0403jD85/w1ppsFlex5YJG70jcYzRicPcXFT0XGtitgRkco2pGjacDuP4R+h8f6zBwVfsquxr8IM4Kv2VXY1+E03M0MzovNs9ZAdEsBZCeG0Ad3zlZj6ArlV100HE6yl1m82Kg4Kv2VXYp4SDYKv2VXZJ4R5lg2EWFe2Cr9lV2SeEE2DT2dfZJ4SxZYFlmUrmwlfs6+yTwgHwiezr7JPCWTrF3WGJWW4RPZ19mnhFf5J52nSqysF0dFCkMo16Ojdwlrasr8cvm7Phv3TBI4Eebr+GndEfqETwI83X8NO6JYVCUgGRYVVnKxDIs0nUWMIsiixhFinlWECzqrCKsS4qwoWdVZMCJcCy2ywaJ72MrgstcCPIX5n84deN8esR9N1THLEK6kJiqy+nqlHUfmRNTZgzisuSvC4h8LzlNJrxFOhZRoCNOo8I/mGBrvpei9RZXapV1PSD19B658/fkNiqFOEwmctRhrNQtFoAtCniFIIP4aTLo+f8AKPN8TYMRgbMXZmFC4ququx1Ubdq7Y1XT0nrPATT4S/MM7w/1EfVcNRh7ErxOyGW5dncu0hJO7ZO4abx1S3x30ZMi5bVgyr10Yh7sW7+Q7sTXowA3aAIw06NY9yiye/CZrTmWWUtemJbmsdQmg11I858+OvQR1yCm+iLArbj8fiXG0cOwop2t5VdplB9+zWol19N1S/w6u07rKsTWam+8CQdoA+4a/wCUSu0syTMsVecPdicBj25wtQm21Fu0W0K+92+Wnoiua4m7PsVh6aaLsPl+HfnLbLkKGxjuJ04cNQBv+0SZfpI8h88+qYTO8S2gsWysrru1xNhsC/nv+Ul9EythMbiUxB028BVimJ47A1fU9ejGUoy5sRm+Jy5N1NmZWXWqPZ1l9NeoB2/ulx9K15wuYM9Y0GJyz6vu3aJtFTp8gJBb/RDU1rY7MrRo+Lu3e7VmI+W2B8psMxHnD7h+khyKyz6tl+HqI0bmw7/1tvP6w2NHlt/90Rno78V7LBMI2ywLrNORZlg2WMMINhAFXWLuscdYuwmUTsWIY5fN2fDfumWtixHHr5uz4dndMKiuBHm6/hp3RLCoRTBL5uv4dfdEerEYzR6xGK1gkjCRMFRYZRIJDKIlJVhVE4ghVEi8okws8BCARLwEssONFUf4R+kriNx90s1hW+BC2gJ46AnQdOg10nzTkfycozDA3ZhmSLffjOdsNr7zQg12RWfu7P7T6WpmOxPIu0V3YbB458LgsQ7s+HFKu9Yc6ulVmuqqd+7rmW3zPIs6TEFrMyxWKqsqy+quhsPbcttt6bWh8jid44z6hg+UtuFySrG5ipbECpQUbyGsubcgPo14n5ypf6OmrGKswrpXcttF2WsAda+ar2TXYTxDb9YD6ZmsOW4I3KKycSpxCq20qtzL7teka6xCeT4POMdV9bbMBgBYNqmlKAUK9BI4ge/WaLk1nGKrw2IbO60w/wBUP/6VI2L6wN7hR8uHHXhLLNMNc+DWvLrkw1uzVzVjVixNgaajTrHTPjHKjlXjLsPicHirar0rxVVXPVV7AZ05zUajiCUB/wAsC1uG5aW23W4zLcj59Bqr4k2bF9ijj9lDv3cBrLrCpgM8SnFOjGzDHZNZfZeskhth9NzKdNRNNkeBWjDU01jRa61G7pOm8/jMDyP0TlDm1dW6tvKYD7O3tAn82eSfSDKzFDy298sjK+/7Te8xjPfhUiDdYwwgmE05FXWCYRphAuIAswgHWNMIJlgibiI48eas+HZ3DLGxYjjx5uz4dncMABgV83X8OvuCOosXy8ebr+HX3BHlEQ6ixiuDRYwixQiCHQQSCHQSagiiFUSKiFURLoEmongJMCRQtbRdrRm00OirtMRr0DpnhnVQ+3zlf9eHtX89IUCSEGpccqzig8L6dfQbVU/gY7VcrfZZW/pYN+kTesN9oK39Shv1i75XSd5oq19IrVT+UsP0udZXcoMnrxmGsw1+uxYBoy6bSON6uvWDFv4VWPs84n9F9qfkGiWLw9wxFFOHxV1YsW1nNhW7cpULpqOsywzrWeTIc5pp+p4fGYd6AuwlzKVvSvhoDvI3e+Sv+jRVymzB1OGxJdcQLSNlWuRSAnUujMPnrNbh68SFG3iELjUNtYZSuoPRowMJzuIH/TWfK2o/+0MWxiaeX+Jpw64e3LMWcciisebJodwNA5I3/Ia++WH0b8m7cMt2Kxu/FYtttwdNVXUtv6yWJmm+uXD7WHU/0YkH8mUTn8RP3qLx7lR+6ZGWHzEbBvPvM4M0TUbQtTf96i0ftJsIwdgMINhDsINhFzLsIFxGWEE4kCrCBIjLrB7EAVsWV2YL5qz4dncMtrJX5ivmrfhWdwwBbADzVfw6+4I8gimBHmq/h19wR2sRgHrWGVZBBDKJGJosMokFEKokREEKBILCqIl1RJicAkgJFICSAnBJgSLmkkBOgSQEgiBElGuOq/w0E/3P/tLARPCDXGufVqrHeP7y/GufTb8T7zI6Sc9IBkThEnpIkSCBEgRCyBEiERIEQrCQMgCwgWEYaCYSBZxIEboZ4JoAtYsRzAeat+FZ3DLCyI5h/Kt+FZ3DIFsCPNVfCr7gjlYimX/yqvh19wR1JQDJDpACErMjDSwogkMKsmhEhlgVhVMUKJISAMkINJiTEgJIRCckJETokXYrlw/4i9vRsj8FEai2WfaxDf4yPw3QvjXPpqenp6LKJnDOkyJkkTImSMiTJIGQaTMg0kE0G0I0ExkyG8AwhnMC0ADZEcw/lW/Cs7hj1kRzD+Vb8KzuGQJ5c3mq/h19wR9GlPgbPN1/Dr7glhVbAHlO6SWLq8IjRJ2todTEVeHSyLRsGTVouryYeSNK0IDFVaEV5EwDJAwIaca4DUkgacfwJ/YwJoGd2pX/AMTq9ovAn7Q3gaeIgWz6kErziajiNoDfrvHvGh1EtiXAMTydtUsb1rHP/kYjXyjoILCwaKFJJ3aE7Xk+/wAnhBZfmK1YQW2HRdRr6d5hbMa5/V/rPayrXOaidNsah1Q+UDoSARr6OM6ucUlQwsXQgkb95A47vw/GP1GViTIkxanHI/2WHR0jpGsILAQCDqCNQeqWpMmRJkC04WinSZBjOFpBmkHGMC5kmaAd5B5mgSZF3gmeAScxLMD5q34VncMMzxPHv5q34VncMAzuExnm6/hp3RGUx8R5ZnmMdfVRpXWraqgAYDUanTXgN/CUn8Qs9Yf2J4TltbvLZV5lGEzETDrmFnrD+xPCMLmVnrD+xPCalqxtBmMIuZzFDMrPWHZp4SX8Ss9YdmnhNasblM0Ho/OFXNB6PzmDGZ2+sOzTwkxmlvrjs08I6sb9MzEK2ZDQkaE9AJ01Po1nzwZrb647OvwgcwzW01kF/R9xB94dUr1kWNDm3LUDaCHZDKdk6b9sabiOg67pmM05ZWOX2Tsgtu16F1Pj+kxmY4ty1pLanbbfoAd/GK3Xtqd/E+gdc89toyr88o7A2pc+jTTXSvQhh+GkUtzWxiRtEEsX06311JHRw0+Uo3uPlb/ut0D0icS07Z38RpwHDQQw/LQrmL66A/eV236bTk9M0Oa8o2bBioMdQ66+rooI4e8zDLiG1O/ioHAcAG0nfrLFVBP/ADFPAcdmGVf1cNnNg3bfEBNriSBu3wv8YsAVdSBtOmmmgCMVIAHp4zN88Sg1PDaHAcNTDWXsWYk+joHQTpLBY11HKi1ddl9fJ2SCSAR6NPlNjyZ5YlwEZgPJ1JJ4D0Do0nx6q46aa/dToHX4xjLcY6MpRtnyT0CM2LLH6RwGNFiBl1368ej5/j+cOXny/k5nt4UAWbubQaGus8B1jrlyc9v9oOyq/wBM9PPWw42heDZ5jGz2/wBoOyq/0yBzy/2g7Kr/AEx1Y2LWQLvMic7v9oOyr8JBs6u9oOyr8IaMamx4u1kzD5zd647OvwgWzi71x2dfhDR8tQ1kVxr+as+HZ3DM4c3u9cdnX4S05KXtfjKabyLK2byk2VUNoNdDoBu6pWmc/wBf/9k="/>
          <p:cNvSpPr>
            <a:spLocks noChangeAspect="1" noChangeArrowheads="1"/>
          </p:cNvSpPr>
          <p:nvPr/>
        </p:nvSpPr>
        <p:spPr bwMode="auto">
          <a:xfrm>
            <a:off x="155575" y="-700088"/>
            <a:ext cx="2857500" cy="14668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8" name="Picture 14" descr="http://m.c.lnkd.licdn.com/mpr/mpr/p/8/005/04c/1b5/18ef0e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4325" y="504116"/>
            <a:ext cx="5813967" cy="339374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696447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4"/>
          <p:cNvSpPr txBox="1">
            <a:spLocks/>
          </p:cNvSpPr>
          <p:nvPr/>
        </p:nvSpPr>
        <p:spPr>
          <a:xfrm>
            <a:off x="297439" y="211667"/>
            <a:ext cx="8723731" cy="662089"/>
          </a:xfrm>
          <a:prstGeom prst="rect">
            <a:avLst/>
          </a:prstGeom>
        </p:spPr>
        <p:txBody>
          <a:bodyPr vert="horz" lIns="91426" tIns="45713" rIns="91426" bIns="45713" rtlCol="0" anchor="b" anchorCtr="0">
            <a:noAutofit/>
          </a:bodyPr>
          <a:lstStyle>
            <a:lvl1pPr algn="l" defTabSz="457127" rtl="0" eaLnBrk="1" latinLnBrk="0" hangingPunct="1">
              <a:spcBef>
                <a:spcPct val="0"/>
              </a:spcBef>
              <a:buNone/>
              <a:defRPr sz="2800" kern="1200">
                <a:solidFill>
                  <a:schemeClr val="tx2">
                    <a:lumMod val="75000"/>
                  </a:schemeClr>
                </a:solidFill>
                <a:latin typeface="Helvetica Neue"/>
                <a:ea typeface="+mj-ea"/>
                <a:cs typeface="Helvetica Neue"/>
              </a:defRPr>
            </a:lvl1pPr>
          </a:lstStyle>
          <a:p>
            <a:pPr defTabSz="457200"/>
            <a:r>
              <a:rPr lang="en-US" sz="3000" dirty="0" smtClean="0">
                <a:solidFill>
                  <a:srgbClr val="C99700"/>
                </a:solidFill>
                <a:latin typeface="+mj-lt"/>
                <a:cs typeface="+mj-cs"/>
              </a:rPr>
              <a:t>2. Identify Values Related to Professional Development</a:t>
            </a:r>
            <a:endParaRPr lang="en-US" sz="3000" dirty="0">
              <a:solidFill>
                <a:srgbClr val="C99700"/>
              </a:solidFill>
              <a:latin typeface="+mj-lt"/>
              <a:cs typeface="+mj-cs"/>
            </a:endParaRPr>
          </a:p>
        </p:txBody>
      </p:sp>
      <p:sp>
        <p:nvSpPr>
          <p:cNvPr id="11" name="Content Placeholder 2"/>
          <p:cNvSpPr txBox="1">
            <a:spLocks/>
          </p:cNvSpPr>
          <p:nvPr/>
        </p:nvSpPr>
        <p:spPr>
          <a:xfrm>
            <a:off x="469864" y="1225868"/>
            <a:ext cx="8218403" cy="2912451"/>
          </a:xfrm>
          <a:prstGeom prst="rect">
            <a:avLst/>
          </a:prstGeom>
        </p:spPr>
        <p:txBody>
          <a:bodyPr/>
          <a:lstStyle>
            <a:lvl1pPr marL="0" indent="0" algn="l" defTabSz="457127" rtl="0" eaLnBrk="1" latinLnBrk="0" hangingPunct="1">
              <a:spcBef>
                <a:spcPct val="20000"/>
              </a:spcBef>
              <a:buFont typeface="Arial"/>
              <a:buNone/>
              <a:defRPr sz="2000" kern="1200">
                <a:solidFill>
                  <a:schemeClr val="tx2">
                    <a:lumMod val="75000"/>
                  </a:schemeClr>
                </a:solidFill>
                <a:latin typeface="Helvetica Neue"/>
                <a:ea typeface="+mn-ea"/>
                <a:cs typeface="Helvetica Neue"/>
              </a:defRPr>
            </a:lvl1pPr>
            <a:lvl2pPr marL="742832" indent="-285704" algn="l" defTabSz="457127" rtl="0" eaLnBrk="1" latinLnBrk="0" hangingPunct="1">
              <a:spcBef>
                <a:spcPct val="20000"/>
              </a:spcBef>
              <a:buFont typeface="Arial"/>
              <a:buChar char="•"/>
              <a:defRPr sz="2000" kern="1200">
                <a:solidFill>
                  <a:schemeClr val="tx2">
                    <a:lumMod val="75000"/>
                  </a:schemeClr>
                </a:solidFill>
                <a:latin typeface="Helvetica Neue"/>
                <a:ea typeface="+mn-ea"/>
                <a:cs typeface="Helvetica Neue"/>
              </a:defRPr>
            </a:lvl2pPr>
            <a:lvl3pPr marL="1142819" indent="-228564" algn="l" defTabSz="457127" rtl="0" eaLnBrk="1" latinLnBrk="0" hangingPunct="1">
              <a:spcBef>
                <a:spcPct val="20000"/>
              </a:spcBef>
              <a:buFont typeface="Arial"/>
              <a:buChar char="•"/>
              <a:defRPr sz="1800" kern="1200">
                <a:solidFill>
                  <a:schemeClr val="tx2">
                    <a:lumMod val="75000"/>
                  </a:schemeClr>
                </a:solidFill>
                <a:latin typeface="Helvetica Neue"/>
                <a:ea typeface="+mn-ea"/>
                <a:cs typeface="Helvetica Neue"/>
              </a:defRPr>
            </a:lvl3pPr>
            <a:lvl4pPr marL="1599946" indent="-228564" algn="l" defTabSz="457127" rtl="0" eaLnBrk="1" latinLnBrk="0" hangingPunct="1">
              <a:spcBef>
                <a:spcPct val="20000"/>
              </a:spcBef>
              <a:buFont typeface="Arial"/>
              <a:buChar char="•"/>
              <a:defRPr sz="1600" kern="1200">
                <a:solidFill>
                  <a:schemeClr val="tx2">
                    <a:lumMod val="75000"/>
                  </a:schemeClr>
                </a:solidFill>
                <a:latin typeface="Helvetica Neue"/>
                <a:ea typeface="+mn-ea"/>
                <a:cs typeface="Helvetica Neue"/>
              </a:defRPr>
            </a:lvl4pPr>
            <a:lvl5pPr marL="2147407" indent="-318897" algn="l" defTabSz="457127" rtl="0" eaLnBrk="1" latinLnBrk="0" hangingPunct="1">
              <a:spcBef>
                <a:spcPct val="20000"/>
              </a:spcBef>
              <a:buFont typeface="Arial"/>
              <a:buChar char="•"/>
              <a:defRPr sz="1300" kern="1200">
                <a:solidFill>
                  <a:schemeClr val="tx2">
                    <a:lumMod val="75000"/>
                  </a:schemeClr>
                </a:solidFill>
                <a:latin typeface="Helvetica Neue"/>
                <a:ea typeface="+mn-ea"/>
                <a:cs typeface="Helvetica Neue"/>
              </a:defRPr>
            </a:lvl5pPr>
            <a:lvl6pPr marL="2514201" indent="-228564" algn="l" defTabSz="457127" rtl="0" eaLnBrk="1" latinLnBrk="0" hangingPunct="1">
              <a:spcBef>
                <a:spcPct val="20000"/>
              </a:spcBef>
              <a:buFont typeface="Arial"/>
              <a:buChar char="•"/>
              <a:defRPr sz="2000" kern="1200">
                <a:solidFill>
                  <a:schemeClr val="tx1"/>
                </a:solidFill>
                <a:latin typeface="+mn-lt"/>
                <a:ea typeface="+mn-ea"/>
                <a:cs typeface="+mn-cs"/>
              </a:defRPr>
            </a:lvl6pPr>
            <a:lvl7pPr marL="2971328" indent="-228564" algn="l" defTabSz="457127" rtl="0" eaLnBrk="1" latinLnBrk="0" hangingPunct="1">
              <a:spcBef>
                <a:spcPct val="20000"/>
              </a:spcBef>
              <a:buFont typeface="Arial"/>
              <a:buChar char="•"/>
              <a:defRPr sz="2000" kern="1200">
                <a:solidFill>
                  <a:schemeClr val="tx1"/>
                </a:solidFill>
                <a:latin typeface="+mn-lt"/>
                <a:ea typeface="+mn-ea"/>
                <a:cs typeface="+mn-cs"/>
              </a:defRPr>
            </a:lvl7pPr>
            <a:lvl8pPr marL="3428455" indent="-228564" algn="l" defTabSz="457127" rtl="0" eaLnBrk="1" latinLnBrk="0" hangingPunct="1">
              <a:spcBef>
                <a:spcPct val="20000"/>
              </a:spcBef>
              <a:buFont typeface="Arial"/>
              <a:buChar char="•"/>
              <a:defRPr sz="2000" kern="1200">
                <a:solidFill>
                  <a:schemeClr val="tx1"/>
                </a:solidFill>
                <a:latin typeface="+mn-lt"/>
                <a:ea typeface="+mn-ea"/>
                <a:cs typeface="+mn-cs"/>
              </a:defRPr>
            </a:lvl8pPr>
            <a:lvl9pPr marL="3885583" indent="-228564" algn="l" defTabSz="457127"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1800" dirty="0">
              <a:solidFill>
                <a:srgbClr val="006A96"/>
              </a:solidFill>
              <a:latin typeface="Corbel" panose="020B0503020204020204" pitchFamily="34" charset="0"/>
              <a:ea typeface="+mj-ea"/>
              <a:cs typeface="Lucida Sans"/>
            </a:endParaRPr>
          </a:p>
        </p:txBody>
      </p:sp>
      <p:pic>
        <p:nvPicPr>
          <p:cNvPr id="6" name="Picture 5" descr="Z:\Undergraduate Advising\Undergraduate Programs Administration\Signature Logo Arts Group Advising Center.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122" y="4042756"/>
            <a:ext cx="1933575" cy="447675"/>
          </a:xfrm>
          <a:prstGeom prst="rect">
            <a:avLst/>
          </a:prstGeom>
          <a:noFill/>
          <a:ln>
            <a:noFill/>
          </a:ln>
        </p:spPr>
      </p:pic>
      <p:pic>
        <p:nvPicPr>
          <p:cNvPr id="7" name="Picture 2" descr="Image result for stars na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53695" y="1225868"/>
            <a:ext cx="4853690" cy="2727158"/>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8" name="Title 4"/>
          <p:cNvSpPr txBox="1">
            <a:spLocks/>
          </p:cNvSpPr>
          <p:nvPr/>
        </p:nvSpPr>
        <p:spPr>
          <a:xfrm>
            <a:off x="320842" y="1251284"/>
            <a:ext cx="2983831" cy="2695074"/>
          </a:xfrm>
          <a:prstGeom prst="rect">
            <a:avLst/>
          </a:prstGeom>
        </p:spPr>
        <p:txBody>
          <a:bodyPr vert="horz" lIns="91426" tIns="45713" rIns="91426" bIns="45713" rtlCol="0" anchor="b" anchorCtr="0">
            <a:noAutofit/>
          </a:bodyPr>
          <a:lstStyle>
            <a:lvl1pPr algn="l" defTabSz="457127" rtl="0" eaLnBrk="1" latinLnBrk="0" hangingPunct="1">
              <a:spcBef>
                <a:spcPct val="0"/>
              </a:spcBef>
              <a:buNone/>
              <a:defRPr sz="2800" kern="1200">
                <a:solidFill>
                  <a:schemeClr val="tx2">
                    <a:lumMod val="75000"/>
                  </a:schemeClr>
                </a:solidFill>
                <a:latin typeface="Helvetica Neue"/>
                <a:ea typeface="+mj-ea"/>
                <a:cs typeface="Helvetica Neue"/>
              </a:defRPr>
            </a:lvl1pPr>
          </a:lstStyle>
          <a:p>
            <a:pPr algn="ctr"/>
            <a:r>
              <a:rPr lang="en-US" sz="2400" dirty="0" smtClean="0">
                <a:solidFill>
                  <a:srgbClr val="006A96"/>
                </a:solidFill>
                <a:latin typeface="Corbel" panose="020B0503020204020204" pitchFamily="34" charset="0"/>
                <a:cs typeface="Lucida Sans"/>
              </a:rPr>
              <a:t>“Values give us the stars by which we navigate ourselves through life”</a:t>
            </a:r>
          </a:p>
          <a:p>
            <a:pPr algn="ctr"/>
            <a:r>
              <a:rPr lang="en-US" sz="2400" dirty="0" smtClean="0">
                <a:solidFill>
                  <a:srgbClr val="006A96"/>
                </a:solidFill>
                <a:latin typeface="Corbel" panose="020B0503020204020204" pitchFamily="34" charset="0"/>
                <a:cs typeface="Lucida Sans"/>
              </a:rPr>
              <a:t> </a:t>
            </a:r>
            <a:r>
              <a:rPr lang="en-US" sz="1600" dirty="0" smtClean="0">
                <a:solidFill>
                  <a:srgbClr val="006A96"/>
                </a:solidFill>
                <a:latin typeface="Corbel" panose="020B0503020204020204" pitchFamily="34" charset="0"/>
                <a:cs typeface="Lucida Sans"/>
              </a:rPr>
              <a:t>~ Sidney Simon</a:t>
            </a:r>
            <a:endParaRPr lang="en-US" sz="1600" dirty="0">
              <a:solidFill>
                <a:srgbClr val="006A96"/>
              </a:solidFill>
              <a:latin typeface="Corbel" panose="020B0503020204020204" pitchFamily="34" charset="0"/>
              <a:cs typeface="Lucida Sans"/>
            </a:endParaRPr>
          </a:p>
        </p:txBody>
      </p:sp>
    </p:spTree>
    <p:extLst>
      <p:ext uri="{BB962C8B-B14F-4D97-AF65-F5344CB8AC3E}">
        <p14:creationId xmlns:p14="http://schemas.microsoft.com/office/powerpoint/2010/main" val="2336879279"/>
      </p:ext>
    </p:extLst>
  </p:cSld>
  <p:clrMapOvr>
    <a:masterClrMapping/>
  </p:clrMapOvr>
  <p:timing>
    <p:tnLst>
      <p:par>
        <p:cTn id="1" dur="indefinite" restart="never" nodeType="tmRoot"/>
      </p:par>
    </p:tnLst>
  </p:timing>
</p:sld>
</file>

<file path=ppt/theme/theme1.xml><?xml version="1.0" encoding="utf-8"?>
<a:theme xmlns:a="http://schemas.openxmlformats.org/drawingml/2006/main" name="PPT_ONE_16x9_NoIma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dirty="0"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3548</TotalTime>
  <Words>2423</Words>
  <Application>Microsoft Office PowerPoint</Application>
  <PresentationFormat>On-screen Show (16:9)</PresentationFormat>
  <Paragraphs>362</Paragraphs>
  <Slides>33</Slides>
  <Notes>33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vt:i4>
      </vt:variant>
    </vt:vector>
  </HeadingPairs>
  <TitlesOfParts>
    <vt:vector size="40" baseType="lpstr">
      <vt:lpstr>Arial</vt:lpstr>
      <vt:lpstr>Calibri</vt:lpstr>
      <vt:lpstr>Corbel</vt:lpstr>
      <vt:lpstr>Helvetica Neue</vt:lpstr>
      <vt:lpstr>Lucida Sans</vt:lpstr>
      <vt:lpstr>Wingdings</vt:lpstr>
      <vt:lpstr>PPT_ONE_16x9_NoImage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Professional Development *  Personal Growth/Work-Life Balance *  Relationships/Communication *  Physical Environment *  Other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lpstr>Bolles, R. (2013). What color is your parachute? 2014: A Practical Manual for Job-Hunters and Career-Changers. Berkeley, Calif.: Ten Speed Press.  Dweck, Carol, (2006). Mindset: The New Psychology of Success. Ballentine Books,.  Frank, W. (n.d.). CareerLab Quick Career Fitness Test. Retrieved from http://www.careerlab.com/art_quick.htm  Howden, Hollee, (2012). How to Love Your Job - Career Success from the Inside Out, Kindle eBook.  Howden, H. (2012, January 1).Your Place for a New Career and a Job You Love - Career Success from the Inside Out. Retrieved from http://www.careerrejuvenationspa.com  Krumboltz, J., &amp; Levin, A. (2010). Luck is no accident: Making the most of happenstance in your life and career (2nd ed.). Atascadero, Calif.: Impact.  Leipzig, A. (Director) (2013, February 4). How to Know Your Life Purpose in 5 Minutes. Adam Leipzig at TEDxMalibu. Lecture conducted from TEDxMalibu.  Nemko, M. (2014, June 6). 13 Analogies and Metaphors to Help Your Career. Retrieved from https://www.psychologytoday.com/blog/how-do-life/201407/13-analogies-and-metaphors-help-your-career  Personal Goal Setting: Planning to Live Your Life Your Way. (n.d.). Retrieved from http://www.mindtools.com/page6.html   Sloan, K., &amp; Pollak, L. (2006). Smarter, Faster, Better: Strategies for Effective, Enduring, and Fulfilled Leadership. San Francisco: Jossey-Bass.  Sinek, S. (Director) (2013, January 1). Start With Why. Simon Sinek. Lecture conducted from TED talk.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Ariel Collatz</dc:creator>
  <cp:lastModifiedBy>User</cp:lastModifiedBy>
  <cp:revision>168</cp:revision>
  <cp:lastPrinted>2016-04-29T22:41:15Z</cp:lastPrinted>
  <dcterms:created xsi:type="dcterms:W3CDTF">2016-04-05T19:41:03Z</dcterms:created>
  <dcterms:modified xsi:type="dcterms:W3CDTF">2016-05-06T22:18:33Z</dcterms:modified>
</cp:coreProperties>
</file>