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7"/>
  </p:handoutMasterIdLst>
  <p:sldIdLst>
    <p:sldId id="256" r:id="rId2"/>
    <p:sldId id="268" r:id="rId3"/>
    <p:sldId id="259" r:id="rId4"/>
    <p:sldId id="278" r:id="rId5"/>
    <p:sldId id="267" r:id="rId6"/>
    <p:sldId id="279" r:id="rId7"/>
    <p:sldId id="273" r:id="rId8"/>
    <p:sldId id="258" r:id="rId9"/>
    <p:sldId id="263" r:id="rId10"/>
    <p:sldId id="270" r:id="rId11"/>
    <p:sldId id="266" r:id="rId12"/>
    <p:sldId id="275" r:id="rId13"/>
    <p:sldId id="272" r:id="rId14"/>
    <p:sldId id="280" r:id="rId15"/>
    <p:sldId id="27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732EBD-0251-C84E-BEDB-72C388593CCD}" type="datetimeFigureOut">
              <a:rPr lang="en-US" smtClean="0"/>
              <a:t>5/9/2016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6F603A-36E8-6240-A897-29D78D026EC3}" type="slidenum">
              <a:rPr lang="en-US" smtClean="0"/>
              <a:t>‹#›</a:t>
            </a:fld>
            <a:endParaRPr lang="en-US"/>
          </a:p>
        </p:txBody>
      </p:sp>
    </p:spTree>
    <p:extLst>
      <p:ext uri="{BB962C8B-B14F-4D97-AF65-F5344CB8AC3E}">
        <p14:creationId xmlns:p14="http://schemas.microsoft.com/office/powerpoint/2010/main" val="25162023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982FF4-2099-DF47-B061-83E66FA8131D}" type="datetimeFigureOut">
              <a:rPr lang="en-US" smtClean="0"/>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E5B44-647F-F04A-ADFE-D97115DC59AE}" type="slidenum">
              <a:rPr lang="en-US" smtClean="0"/>
              <a:t>‹#›</a:t>
            </a:fld>
            <a:endParaRPr lang="en-US"/>
          </a:p>
        </p:txBody>
      </p:sp>
    </p:spTree>
    <p:extLst>
      <p:ext uri="{BB962C8B-B14F-4D97-AF65-F5344CB8AC3E}">
        <p14:creationId xmlns:p14="http://schemas.microsoft.com/office/powerpoint/2010/main" val="194515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982FF4-2099-DF47-B061-83E66FA8131D}" type="datetimeFigureOut">
              <a:rPr lang="en-US" smtClean="0"/>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E5B44-647F-F04A-ADFE-D97115DC59AE}" type="slidenum">
              <a:rPr lang="en-US" smtClean="0"/>
              <a:t>‹#›</a:t>
            </a:fld>
            <a:endParaRPr lang="en-US"/>
          </a:p>
        </p:txBody>
      </p:sp>
    </p:spTree>
    <p:extLst>
      <p:ext uri="{BB962C8B-B14F-4D97-AF65-F5344CB8AC3E}">
        <p14:creationId xmlns:p14="http://schemas.microsoft.com/office/powerpoint/2010/main" val="1261338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982FF4-2099-DF47-B061-83E66FA8131D}" type="datetimeFigureOut">
              <a:rPr lang="en-US" smtClean="0"/>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E5B44-647F-F04A-ADFE-D97115DC59AE}" type="slidenum">
              <a:rPr lang="en-US" smtClean="0"/>
              <a:t>‹#›</a:t>
            </a:fld>
            <a:endParaRPr lang="en-US"/>
          </a:p>
        </p:txBody>
      </p:sp>
    </p:spTree>
    <p:extLst>
      <p:ext uri="{BB962C8B-B14F-4D97-AF65-F5344CB8AC3E}">
        <p14:creationId xmlns:p14="http://schemas.microsoft.com/office/powerpoint/2010/main" val="1551390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982FF4-2099-DF47-B061-83E66FA8131D}" type="datetimeFigureOut">
              <a:rPr lang="en-US" smtClean="0"/>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E5B44-647F-F04A-ADFE-D97115DC59AE}" type="slidenum">
              <a:rPr lang="en-US" smtClean="0"/>
              <a:t>‹#›</a:t>
            </a:fld>
            <a:endParaRPr lang="en-US"/>
          </a:p>
        </p:txBody>
      </p:sp>
    </p:spTree>
    <p:extLst>
      <p:ext uri="{BB962C8B-B14F-4D97-AF65-F5344CB8AC3E}">
        <p14:creationId xmlns:p14="http://schemas.microsoft.com/office/powerpoint/2010/main" val="4114471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982FF4-2099-DF47-B061-83E66FA8131D}" type="datetimeFigureOut">
              <a:rPr lang="en-US" smtClean="0"/>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E5B44-647F-F04A-ADFE-D97115DC59AE}" type="slidenum">
              <a:rPr lang="en-US" smtClean="0"/>
              <a:t>‹#›</a:t>
            </a:fld>
            <a:endParaRPr lang="en-US"/>
          </a:p>
        </p:txBody>
      </p:sp>
    </p:spTree>
    <p:extLst>
      <p:ext uri="{BB962C8B-B14F-4D97-AF65-F5344CB8AC3E}">
        <p14:creationId xmlns:p14="http://schemas.microsoft.com/office/powerpoint/2010/main" val="997135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982FF4-2099-DF47-B061-83E66FA8131D}" type="datetimeFigureOut">
              <a:rPr lang="en-US" smtClean="0"/>
              <a:t>5/9/2016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E5B44-647F-F04A-ADFE-D97115DC59AE}" type="slidenum">
              <a:rPr lang="en-US" smtClean="0"/>
              <a:t>‹#›</a:t>
            </a:fld>
            <a:endParaRPr lang="en-US"/>
          </a:p>
        </p:txBody>
      </p:sp>
    </p:spTree>
    <p:extLst>
      <p:ext uri="{BB962C8B-B14F-4D97-AF65-F5344CB8AC3E}">
        <p14:creationId xmlns:p14="http://schemas.microsoft.com/office/powerpoint/2010/main" val="3336604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982FF4-2099-DF47-B061-83E66FA8131D}" type="datetimeFigureOut">
              <a:rPr lang="en-US" smtClean="0"/>
              <a:t>5/9/2016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4E5B44-647F-F04A-ADFE-D97115DC59AE}" type="slidenum">
              <a:rPr lang="en-US" smtClean="0"/>
              <a:t>‹#›</a:t>
            </a:fld>
            <a:endParaRPr lang="en-US"/>
          </a:p>
        </p:txBody>
      </p:sp>
    </p:spTree>
    <p:extLst>
      <p:ext uri="{BB962C8B-B14F-4D97-AF65-F5344CB8AC3E}">
        <p14:creationId xmlns:p14="http://schemas.microsoft.com/office/powerpoint/2010/main" val="3003733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982FF4-2099-DF47-B061-83E66FA8131D}" type="datetimeFigureOut">
              <a:rPr lang="en-US" smtClean="0"/>
              <a:t>5/9/2016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4E5B44-647F-F04A-ADFE-D97115DC59AE}" type="slidenum">
              <a:rPr lang="en-US" smtClean="0"/>
              <a:t>‹#›</a:t>
            </a:fld>
            <a:endParaRPr lang="en-US"/>
          </a:p>
        </p:txBody>
      </p:sp>
    </p:spTree>
    <p:extLst>
      <p:ext uri="{BB962C8B-B14F-4D97-AF65-F5344CB8AC3E}">
        <p14:creationId xmlns:p14="http://schemas.microsoft.com/office/powerpoint/2010/main" val="1603105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982FF4-2099-DF47-B061-83E66FA8131D}" type="datetimeFigureOut">
              <a:rPr lang="en-US" smtClean="0"/>
              <a:t>5/9/2016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4E5B44-647F-F04A-ADFE-D97115DC59AE}" type="slidenum">
              <a:rPr lang="en-US" smtClean="0"/>
              <a:t>‹#›</a:t>
            </a:fld>
            <a:endParaRPr lang="en-US"/>
          </a:p>
        </p:txBody>
      </p:sp>
    </p:spTree>
    <p:extLst>
      <p:ext uri="{BB962C8B-B14F-4D97-AF65-F5344CB8AC3E}">
        <p14:creationId xmlns:p14="http://schemas.microsoft.com/office/powerpoint/2010/main" val="424641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982FF4-2099-DF47-B061-83E66FA8131D}" type="datetimeFigureOut">
              <a:rPr lang="en-US" smtClean="0"/>
              <a:t>5/9/2016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E5B44-647F-F04A-ADFE-D97115DC59AE}" type="slidenum">
              <a:rPr lang="en-US" smtClean="0"/>
              <a:t>‹#›</a:t>
            </a:fld>
            <a:endParaRPr lang="en-US"/>
          </a:p>
        </p:txBody>
      </p:sp>
    </p:spTree>
    <p:extLst>
      <p:ext uri="{BB962C8B-B14F-4D97-AF65-F5344CB8AC3E}">
        <p14:creationId xmlns:p14="http://schemas.microsoft.com/office/powerpoint/2010/main" val="166534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982FF4-2099-DF47-B061-83E66FA8131D}" type="datetimeFigureOut">
              <a:rPr lang="en-US" smtClean="0"/>
              <a:t>5/9/2016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E5B44-647F-F04A-ADFE-D97115DC59AE}" type="slidenum">
              <a:rPr lang="en-US" smtClean="0"/>
              <a:t>‹#›</a:t>
            </a:fld>
            <a:endParaRPr lang="en-US"/>
          </a:p>
        </p:txBody>
      </p:sp>
    </p:spTree>
    <p:extLst>
      <p:ext uri="{BB962C8B-B14F-4D97-AF65-F5344CB8AC3E}">
        <p14:creationId xmlns:p14="http://schemas.microsoft.com/office/powerpoint/2010/main" val="1005934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982FF4-2099-DF47-B061-83E66FA8131D}" type="datetimeFigureOut">
              <a:rPr lang="en-US" smtClean="0"/>
              <a:t>5/9/2016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4E5B44-647F-F04A-ADFE-D97115DC59AE}" type="slidenum">
              <a:rPr lang="en-US" smtClean="0"/>
              <a:t>‹#›</a:t>
            </a:fld>
            <a:endParaRPr lang="en-US"/>
          </a:p>
        </p:txBody>
      </p:sp>
    </p:spTree>
    <p:extLst>
      <p:ext uri="{BB962C8B-B14F-4D97-AF65-F5344CB8AC3E}">
        <p14:creationId xmlns:p14="http://schemas.microsoft.com/office/powerpoint/2010/main" val="116980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9977" y="3290283"/>
            <a:ext cx="7971962" cy="2677656"/>
          </a:xfrm>
          <a:prstGeom prst="rect">
            <a:avLst/>
          </a:prstGeom>
        </p:spPr>
        <p:txBody>
          <a:bodyPr wrap="square">
            <a:spAutoFit/>
          </a:bodyPr>
          <a:lstStyle/>
          <a:p>
            <a:r>
              <a:rPr lang="en-US" sz="2400" dirty="0">
                <a:latin typeface="Times New Roman"/>
                <a:cs typeface="Times New Roman"/>
              </a:rPr>
              <a:t>Travel is fatal to prejudice, bigotry and narrow-mindedness – all foes to real understanding.  </a:t>
            </a:r>
          </a:p>
          <a:p>
            <a:r>
              <a:rPr lang="en-US" sz="2400" dirty="0">
                <a:latin typeface="Times New Roman"/>
                <a:cs typeface="Times New Roman"/>
              </a:rPr>
              <a:t> </a:t>
            </a:r>
          </a:p>
          <a:p>
            <a:r>
              <a:rPr lang="en-US" sz="2400" dirty="0">
                <a:latin typeface="Times New Roman"/>
                <a:cs typeface="Times New Roman"/>
              </a:rPr>
              <a:t>Likewise, tolerance and broad wholesome charitable views of people and things cannot be acquired by vegetating in our little corner of the earth all one’s lifetime.</a:t>
            </a:r>
          </a:p>
          <a:p>
            <a:r>
              <a:rPr lang="en-US" sz="2400" dirty="0">
                <a:latin typeface="Times New Roman"/>
                <a:cs typeface="Times New Roman"/>
              </a:rPr>
              <a:t>         ~Mark Twain</a:t>
            </a:r>
          </a:p>
        </p:txBody>
      </p:sp>
      <p:pic>
        <p:nvPicPr>
          <p:cNvPr id="2" name="Picture 1"/>
          <p:cNvPicPr>
            <a:picLocks noChangeAspect="1"/>
          </p:cNvPicPr>
          <p:nvPr/>
        </p:nvPicPr>
        <p:blipFill>
          <a:blip r:embed="rId2"/>
          <a:stretch>
            <a:fillRect/>
          </a:stretch>
        </p:blipFill>
        <p:spPr>
          <a:xfrm>
            <a:off x="1863677" y="1090407"/>
            <a:ext cx="4914900" cy="1663700"/>
          </a:xfrm>
          <a:prstGeom prst="rect">
            <a:avLst/>
          </a:prstGeom>
        </p:spPr>
      </p:pic>
    </p:spTree>
    <p:extLst>
      <p:ext uri="{BB962C8B-B14F-4D97-AF65-F5344CB8AC3E}">
        <p14:creationId xmlns:p14="http://schemas.microsoft.com/office/powerpoint/2010/main" val="3063864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46"/>
            <a:ext cx="3936337" cy="553647"/>
          </a:xfrm>
        </p:spPr>
        <p:txBody>
          <a:bodyPr>
            <a:normAutofit fontScale="90000"/>
          </a:bodyPr>
          <a:lstStyle/>
          <a:p>
            <a:r>
              <a:rPr lang="en-US" sz="4000" dirty="0" smtClean="0">
                <a:latin typeface="Times New Roman"/>
                <a:cs typeface="Times New Roman"/>
              </a:rPr>
              <a:t>Potential Hurdles</a:t>
            </a:r>
            <a:r>
              <a:rPr lang="en-US" sz="4000" dirty="0" smtClean="0"/>
              <a:t>	</a:t>
            </a:r>
            <a:endParaRPr lang="en-US" sz="4000" dirty="0"/>
          </a:p>
        </p:txBody>
      </p:sp>
      <p:sp>
        <p:nvSpPr>
          <p:cNvPr id="3" name="Content Placeholder 2"/>
          <p:cNvSpPr>
            <a:spLocks noGrp="1"/>
          </p:cNvSpPr>
          <p:nvPr>
            <p:ph idx="1"/>
          </p:nvPr>
        </p:nvSpPr>
        <p:spPr>
          <a:xfrm>
            <a:off x="457200" y="1450319"/>
            <a:ext cx="8229600" cy="5270619"/>
          </a:xfrm>
        </p:spPr>
        <p:txBody>
          <a:bodyPr>
            <a:normAutofit fontScale="70000" lnSpcReduction="20000"/>
          </a:bodyPr>
          <a:lstStyle/>
          <a:p>
            <a:r>
              <a:rPr lang="en-US" dirty="0" smtClean="0">
                <a:latin typeface="Times New Roman"/>
                <a:cs typeface="Times New Roman"/>
              </a:rPr>
              <a:t>Too narrow a vision</a:t>
            </a:r>
          </a:p>
          <a:p>
            <a:pPr lvl="1"/>
            <a:r>
              <a:rPr lang="en-US" dirty="0" smtClean="0">
                <a:latin typeface="Times New Roman"/>
                <a:cs typeface="Times New Roman"/>
              </a:rPr>
              <a:t>cast a wide net before selecting a destination or giving up on EAP</a:t>
            </a:r>
          </a:p>
          <a:p>
            <a:r>
              <a:rPr lang="en-US" dirty="0" smtClean="0">
                <a:latin typeface="Times New Roman"/>
                <a:cs typeface="Times New Roman"/>
              </a:rPr>
              <a:t>Difficulty in finding appropriate courses</a:t>
            </a:r>
          </a:p>
          <a:p>
            <a:pPr lvl="1"/>
            <a:r>
              <a:rPr lang="en-US" dirty="0" smtClean="0">
                <a:latin typeface="Times New Roman"/>
                <a:cs typeface="Times New Roman"/>
              </a:rPr>
              <a:t>your opportunity to be a pathfinder</a:t>
            </a:r>
          </a:p>
          <a:p>
            <a:r>
              <a:rPr lang="en-US" dirty="0" smtClean="0">
                <a:latin typeface="Times New Roman"/>
                <a:cs typeface="Times New Roman"/>
              </a:rPr>
              <a:t>Adding time to degree</a:t>
            </a:r>
          </a:p>
          <a:p>
            <a:pPr lvl="1"/>
            <a:r>
              <a:rPr lang="en-US" dirty="0" smtClean="0">
                <a:latin typeface="Times New Roman"/>
                <a:cs typeface="Times New Roman"/>
              </a:rPr>
              <a:t>not if you plan ahead</a:t>
            </a:r>
          </a:p>
          <a:p>
            <a:r>
              <a:rPr lang="en-US" dirty="0" smtClean="0">
                <a:latin typeface="Times New Roman"/>
                <a:cs typeface="Times New Roman"/>
              </a:rPr>
              <a:t>Language barriers</a:t>
            </a:r>
          </a:p>
          <a:p>
            <a:pPr lvl="1"/>
            <a:r>
              <a:rPr lang="en-US" dirty="0" smtClean="0">
                <a:latin typeface="Times New Roman"/>
                <a:cs typeface="Times New Roman"/>
              </a:rPr>
              <a:t>Only at a very few universities in Germany, France, Japan</a:t>
            </a:r>
          </a:p>
          <a:p>
            <a:r>
              <a:rPr lang="en-US" dirty="0" smtClean="0">
                <a:latin typeface="Times New Roman"/>
                <a:cs typeface="Times New Roman"/>
              </a:rPr>
              <a:t>Pre-existing or negative Stereotypes</a:t>
            </a:r>
          </a:p>
          <a:p>
            <a:pPr lvl="1"/>
            <a:r>
              <a:rPr lang="en-US" dirty="0" smtClean="0">
                <a:latin typeface="Times New Roman"/>
                <a:cs typeface="Times New Roman"/>
              </a:rPr>
              <a:t>American students, as well as host students, may face stereotyping </a:t>
            </a:r>
          </a:p>
          <a:p>
            <a:r>
              <a:rPr lang="en-US" dirty="0">
                <a:latin typeface="Times New Roman"/>
                <a:cs typeface="Times New Roman"/>
              </a:rPr>
              <a:t>Culture Shock</a:t>
            </a:r>
          </a:p>
          <a:p>
            <a:pPr lvl="1"/>
            <a:r>
              <a:rPr lang="en-US" dirty="0">
                <a:latin typeface="Times New Roman"/>
                <a:cs typeface="Times New Roman"/>
              </a:rPr>
              <a:t>Prepare yourself</a:t>
            </a:r>
          </a:p>
          <a:p>
            <a:pPr lvl="2"/>
            <a:r>
              <a:rPr lang="en-US" dirty="0">
                <a:latin typeface="Times New Roman"/>
                <a:cs typeface="Times New Roman"/>
              </a:rPr>
              <a:t>learn about the nation’s </a:t>
            </a:r>
            <a:r>
              <a:rPr lang="en-US" dirty="0" smtClean="0">
                <a:latin typeface="Times New Roman"/>
                <a:cs typeface="Times New Roman"/>
              </a:rPr>
              <a:t>culture and history before traveling</a:t>
            </a:r>
            <a:endParaRPr lang="en-US" dirty="0">
              <a:latin typeface="Times New Roman"/>
              <a:cs typeface="Times New Roman"/>
            </a:endParaRPr>
          </a:p>
          <a:p>
            <a:pPr lvl="2"/>
            <a:r>
              <a:rPr lang="en-US" dirty="0">
                <a:latin typeface="Times New Roman"/>
                <a:cs typeface="Times New Roman"/>
              </a:rPr>
              <a:t>acquire some language skills ahead of time</a:t>
            </a:r>
          </a:p>
          <a:p>
            <a:pPr lvl="2"/>
            <a:r>
              <a:rPr lang="en-US" dirty="0">
                <a:latin typeface="Times New Roman"/>
                <a:cs typeface="Times New Roman"/>
              </a:rPr>
              <a:t>invest in a good guidebook </a:t>
            </a:r>
          </a:p>
          <a:p>
            <a:pPr lvl="2"/>
            <a:r>
              <a:rPr lang="en-US" dirty="0">
                <a:latin typeface="Times New Roman"/>
                <a:cs typeface="Times New Roman"/>
              </a:rPr>
              <a:t>engage and collaborate with the host students – avoid isolating yourself or just spending time with other ‘American’ students abroad</a:t>
            </a:r>
          </a:p>
          <a:p>
            <a:endParaRPr lang="en-US" dirty="0" smtClean="0">
              <a:latin typeface="Times New Roman"/>
              <a:cs typeface="Times New Roman"/>
            </a:endParaRPr>
          </a:p>
          <a:p>
            <a:pPr lvl="2"/>
            <a:endParaRPr lang="en-US" dirty="0" smtClean="0">
              <a:latin typeface="Times New Roman"/>
              <a:cs typeface="Times New Roman"/>
            </a:endParaRPr>
          </a:p>
          <a:p>
            <a:endParaRPr lang="en-US" dirty="0">
              <a:latin typeface="Times New Roman"/>
              <a:cs typeface="Times New Roman"/>
            </a:endParaRPr>
          </a:p>
        </p:txBody>
      </p:sp>
      <p:pic>
        <p:nvPicPr>
          <p:cNvPr id="4" name="Picture 3"/>
          <p:cNvPicPr>
            <a:picLocks noChangeAspect="1"/>
          </p:cNvPicPr>
          <p:nvPr/>
        </p:nvPicPr>
        <p:blipFill>
          <a:blip r:embed="rId2"/>
          <a:stretch>
            <a:fillRect/>
          </a:stretch>
        </p:blipFill>
        <p:spPr>
          <a:xfrm>
            <a:off x="5032454" y="0"/>
            <a:ext cx="4111546" cy="1515367"/>
          </a:xfrm>
          <a:prstGeom prst="rect">
            <a:avLst/>
          </a:prstGeom>
        </p:spPr>
      </p:pic>
    </p:spTree>
    <p:extLst>
      <p:ext uri="{BB962C8B-B14F-4D97-AF65-F5344CB8AC3E}">
        <p14:creationId xmlns:p14="http://schemas.microsoft.com/office/powerpoint/2010/main" val="47007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107" y="942414"/>
            <a:ext cx="4207827" cy="983628"/>
          </a:xfrm>
        </p:spPr>
        <p:txBody>
          <a:bodyPr>
            <a:normAutofit fontScale="90000"/>
          </a:bodyPr>
          <a:lstStyle/>
          <a:p>
            <a:r>
              <a:rPr lang="en-US" sz="3200" dirty="0" smtClean="0">
                <a:latin typeface="Times New Roman"/>
                <a:cs typeface="Times New Roman"/>
              </a:rPr>
              <a:t>Internships and Research Abroad</a:t>
            </a:r>
            <a:endParaRPr lang="en-US" sz="3200" dirty="0">
              <a:latin typeface="Times New Roman"/>
              <a:cs typeface="Times New Roman"/>
            </a:endParaRPr>
          </a:p>
        </p:txBody>
      </p:sp>
      <p:sp>
        <p:nvSpPr>
          <p:cNvPr id="3" name="Content Placeholder 2"/>
          <p:cNvSpPr>
            <a:spLocks noGrp="1"/>
          </p:cNvSpPr>
          <p:nvPr>
            <p:ph idx="1"/>
          </p:nvPr>
        </p:nvSpPr>
        <p:spPr>
          <a:xfrm>
            <a:off x="616457" y="2766357"/>
            <a:ext cx="8229600" cy="1103402"/>
          </a:xfrm>
        </p:spPr>
        <p:txBody>
          <a:bodyPr>
            <a:normAutofit/>
          </a:bodyPr>
          <a:lstStyle/>
          <a:p>
            <a:pPr marL="0" indent="0">
              <a:buNone/>
            </a:pPr>
            <a:r>
              <a:rPr lang="en-US" sz="2800" dirty="0" smtClean="0">
                <a:latin typeface="Times New Roman"/>
                <a:cs typeface="Times New Roman"/>
              </a:rPr>
              <a:t>Employers today want confident, skilled candidates who can thrive in multicultural settings.      </a:t>
            </a:r>
            <a:r>
              <a:rPr lang="en-US" sz="2000" i="1" dirty="0" smtClean="0">
                <a:latin typeface="Times New Roman"/>
                <a:cs typeface="Times New Roman"/>
              </a:rPr>
              <a:t>UCOP EAP</a:t>
            </a:r>
          </a:p>
          <a:p>
            <a:pPr marL="0" indent="0">
              <a:buNone/>
            </a:pPr>
            <a:endParaRPr lang="en-US" dirty="0">
              <a:latin typeface="Times New Roman"/>
              <a:cs typeface="Times New Roman"/>
            </a:endParaRPr>
          </a:p>
        </p:txBody>
      </p:sp>
      <p:pic>
        <p:nvPicPr>
          <p:cNvPr id="4" name="Picture 3"/>
          <p:cNvPicPr>
            <a:picLocks noChangeAspect="1"/>
          </p:cNvPicPr>
          <p:nvPr/>
        </p:nvPicPr>
        <p:blipFill>
          <a:blip r:embed="rId2"/>
          <a:stretch>
            <a:fillRect/>
          </a:stretch>
        </p:blipFill>
        <p:spPr>
          <a:xfrm>
            <a:off x="616457" y="450600"/>
            <a:ext cx="3056847" cy="1840454"/>
          </a:xfrm>
          <a:prstGeom prst="rect">
            <a:avLst/>
          </a:prstGeom>
        </p:spPr>
      </p:pic>
      <p:sp>
        <p:nvSpPr>
          <p:cNvPr id="5" name="TextBox 4"/>
          <p:cNvSpPr txBox="1"/>
          <p:nvPr/>
        </p:nvSpPr>
        <p:spPr>
          <a:xfrm>
            <a:off x="616456" y="4089823"/>
            <a:ext cx="8070343" cy="1815882"/>
          </a:xfrm>
          <a:prstGeom prst="rect">
            <a:avLst/>
          </a:prstGeom>
          <a:noFill/>
        </p:spPr>
        <p:txBody>
          <a:bodyPr wrap="square" rtlCol="0">
            <a:spAutoFit/>
          </a:bodyPr>
          <a:lstStyle/>
          <a:p>
            <a:r>
              <a:rPr lang="en-US" sz="2800" dirty="0" smtClean="0">
                <a:latin typeface="Times New Roman"/>
                <a:cs typeface="Times New Roman"/>
              </a:rPr>
              <a:t>EAP helps our students prepare to meet a greatly increasing demand for internationally skilled workers – to address a growing list of complex and interdependent global challenges.   </a:t>
            </a:r>
            <a:r>
              <a:rPr lang="en-US" sz="1600" dirty="0" smtClean="0">
                <a:latin typeface="Times New Roman"/>
                <a:cs typeface="Times New Roman"/>
              </a:rPr>
              <a:t>Journal of Engineering Education</a:t>
            </a:r>
            <a:endParaRPr lang="en-US" sz="1600" dirty="0">
              <a:latin typeface="Times New Roman"/>
              <a:cs typeface="Times New Roman"/>
            </a:endParaRPr>
          </a:p>
        </p:txBody>
      </p:sp>
    </p:spTree>
    <p:extLst>
      <p:ext uri="{BB962C8B-B14F-4D97-AF65-F5344CB8AC3E}">
        <p14:creationId xmlns:p14="http://schemas.microsoft.com/office/powerpoint/2010/main" val="316566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2327"/>
            <a:ext cx="6691660" cy="1256219"/>
          </a:xfrm>
        </p:spPr>
        <p:txBody>
          <a:bodyPr>
            <a:noAutofit/>
          </a:bodyPr>
          <a:lstStyle/>
          <a:p>
            <a:pPr algn="l"/>
            <a:r>
              <a:rPr lang="en-US" sz="3200" dirty="0" smtClean="0">
                <a:latin typeface="Times New Roman"/>
                <a:cs typeface="Times New Roman"/>
              </a:rPr>
              <a:t>Summer Courses, Internships, </a:t>
            </a:r>
            <a:br>
              <a:rPr lang="en-US" sz="3200" dirty="0" smtClean="0">
                <a:latin typeface="Times New Roman"/>
                <a:cs typeface="Times New Roman"/>
              </a:rPr>
            </a:br>
            <a:r>
              <a:rPr lang="en-US" sz="3200" dirty="0" smtClean="0">
                <a:latin typeface="Times New Roman"/>
                <a:cs typeface="Times New Roman"/>
              </a:rPr>
              <a:t>Research &amp; Project Based Options</a:t>
            </a:r>
            <a:endParaRPr lang="en-US" sz="3200" dirty="0">
              <a:latin typeface="Times New Roman"/>
              <a:cs typeface="Times New Roman"/>
            </a:endParaRPr>
          </a:p>
        </p:txBody>
      </p:sp>
      <p:sp>
        <p:nvSpPr>
          <p:cNvPr id="3" name="Content Placeholder 2"/>
          <p:cNvSpPr>
            <a:spLocks noGrp="1"/>
          </p:cNvSpPr>
          <p:nvPr>
            <p:ph idx="1"/>
          </p:nvPr>
        </p:nvSpPr>
        <p:spPr>
          <a:xfrm>
            <a:off x="2744737" y="1911634"/>
            <a:ext cx="5298297" cy="3953007"/>
          </a:xfrm>
        </p:spPr>
        <p:txBody>
          <a:bodyPr>
            <a:normAutofit fontScale="85000" lnSpcReduction="10000"/>
          </a:bodyPr>
          <a:lstStyle/>
          <a:p>
            <a:r>
              <a:rPr lang="en-US" dirty="0" smtClean="0">
                <a:latin typeface="Times New Roman"/>
                <a:cs typeface="Times New Roman"/>
              </a:rPr>
              <a:t>Germany – projects based courses</a:t>
            </a:r>
          </a:p>
          <a:p>
            <a:r>
              <a:rPr lang="en-US" dirty="0" smtClean="0">
                <a:latin typeface="Times New Roman"/>
                <a:cs typeface="Times New Roman"/>
              </a:rPr>
              <a:t>Hong Kong – courses in English</a:t>
            </a:r>
          </a:p>
          <a:p>
            <a:r>
              <a:rPr lang="en-US" dirty="0" smtClean="0">
                <a:latin typeface="Times New Roman"/>
                <a:cs typeface="Times New Roman"/>
              </a:rPr>
              <a:t>Japan – lab research</a:t>
            </a:r>
          </a:p>
          <a:p>
            <a:r>
              <a:rPr lang="en-US" dirty="0" smtClean="0">
                <a:latin typeface="Times New Roman"/>
                <a:cs typeface="Times New Roman"/>
              </a:rPr>
              <a:t>Singapore – high level internship</a:t>
            </a:r>
          </a:p>
          <a:p>
            <a:r>
              <a:rPr lang="en-US" dirty="0" smtClean="0">
                <a:latin typeface="Times New Roman"/>
                <a:cs typeface="Times New Roman"/>
              </a:rPr>
              <a:t>Taiwan – lab research</a:t>
            </a:r>
          </a:p>
          <a:p>
            <a:r>
              <a:rPr lang="en-US" dirty="0" smtClean="0">
                <a:latin typeface="Times New Roman"/>
                <a:cs typeface="Times New Roman"/>
              </a:rPr>
              <a:t>England – major courses</a:t>
            </a:r>
          </a:p>
          <a:p>
            <a:r>
              <a:rPr lang="en-US" dirty="0" smtClean="0">
                <a:latin typeface="Times New Roman"/>
                <a:cs typeface="Times New Roman"/>
              </a:rPr>
              <a:t>Ireland – major courses</a:t>
            </a:r>
            <a:endParaRPr lang="en-US" dirty="0">
              <a:latin typeface="Times New Roman"/>
              <a:cs typeface="Times New Roman"/>
            </a:endParaRPr>
          </a:p>
        </p:txBody>
      </p:sp>
      <p:pic>
        <p:nvPicPr>
          <p:cNvPr id="4" name="Picture 3"/>
          <p:cNvPicPr>
            <a:picLocks noChangeAspect="1"/>
          </p:cNvPicPr>
          <p:nvPr/>
        </p:nvPicPr>
        <p:blipFill>
          <a:blip r:embed="rId2"/>
          <a:stretch>
            <a:fillRect/>
          </a:stretch>
        </p:blipFill>
        <p:spPr>
          <a:xfrm>
            <a:off x="334302" y="5270514"/>
            <a:ext cx="2287535" cy="1198581"/>
          </a:xfrm>
          <a:prstGeom prst="rect">
            <a:avLst/>
          </a:prstGeom>
        </p:spPr>
      </p:pic>
    </p:spTree>
    <p:extLst>
      <p:ext uri="{BB962C8B-B14F-4D97-AF65-F5344CB8AC3E}">
        <p14:creationId xmlns:p14="http://schemas.microsoft.com/office/powerpoint/2010/main" val="367195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4472" y="274638"/>
            <a:ext cx="2952327" cy="577312"/>
          </a:xfrm>
        </p:spPr>
        <p:txBody>
          <a:bodyPr>
            <a:normAutofit fontScale="90000"/>
          </a:bodyPr>
          <a:lstStyle/>
          <a:p>
            <a:r>
              <a:rPr lang="en-US" sz="3600" dirty="0" smtClean="0">
                <a:latin typeface="Times New Roman"/>
                <a:cs typeface="Times New Roman"/>
              </a:rPr>
              <a:t>EAP &amp; ABET</a:t>
            </a:r>
            <a:endParaRPr lang="en-US" sz="3600" dirty="0">
              <a:latin typeface="Times New Roman"/>
              <a:cs typeface="Times New Roman"/>
            </a:endParaRPr>
          </a:p>
        </p:txBody>
      </p:sp>
      <p:sp>
        <p:nvSpPr>
          <p:cNvPr id="3" name="Content Placeholder 2"/>
          <p:cNvSpPr>
            <a:spLocks noGrp="1"/>
          </p:cNvSpPr>
          <p:nvPr>
            <p:ph idx="1"/>
          </p:nvPr>
        </p:nvSpPr>
        <p:spPr>
          <a:xfrm>
            <a:off x="457200" y="992791"/>
            <a:ext cx="8229600" cy="4141321"/>
          </a:xfrm>
        </p:spPr>
        <p:txBody>
          <a:bodyPr>
            <a:normAutofit fontScale="92500" lnSpcReduction="20000"/>
          </a:bodyPr>
          <a:lstStyle/>
          <a:p>
            <a:pPr marL="0" indent="0">
              <a:buNone/>
            </a:pPr>
            <a:r>
              <a:rPr lang="en-US" sz="2800" dirty="0" smtClean="0">
                <a:latin typeface="Times New Roman"/>
                <a:cs typeface="Times New Roman"/>
              </a:rPr>
              <a:t>ABET – and the new engineering </a:t>
            </a:r>
            <a:r>
              <a:rPr lang="en-US" sz="2800" dirty="0">
                <a:latin typeface="Times New Roman"/>
                <a:cs typeface="Times New Roman"/>
              </a:rPr>
              <a:t>‘professional skills’ </a:t>
            </a:r>
            <a:r>
              <a:rPr lang="en-US" sz="2800" dirty="0" smtClean="0">
                <a:latin typeface="Times New Roman"/>
                <a:cs typeface="Times New Roman"/>
              </a:rPr>
              <a:t>accreditation criteria</a:t>
            </a:r>
          </a:p>
          <a:p>
            <a:pPr marL="0" indent="0">
              <a:buNone/>
            </a:pPr>
            <a:r>
              <a:rPr lang="en-US" sz="2800" dirty="0" smtClean="0">
                <a:latin typeface="Times New Roman"/>
                <a:cs typeface="Times New Roman"/>
              </a:rPr>
              <a:t> </a:t>
            </a:r>
          </a:p>
          <a:p>
            <a:pPr marL="514350" indent="-514350">
              <a:buFont typeface="+mj-lt"/>
              <a:buAutoNum type="arabicPeriod"/>
            </a:pPr>
            <a:r>
              <a:rPr lang="en-US" sz="2800" dirty="0" smtClean="0">
                <a:latin typeface="Times New Roman"/>
                <a:cs typeface="Times New Roman"/>
              </a:rPr>
              <a:t>Ability to function on multi-disciplinary teams</a:t>
            </a:r>
          </a:p>
          <a:p>
            <a:pPr marL="514350" indent="-514350">
              <a:buFont typeface="+mj-lt"/>
              <a:buAutoNum type="arabicPeriod"/>
            </a:pPr>
            <a:r>
              <a:rPr lang="en-US" sz="2800" dirty="0" smtClean="0">
                <a:latin typeface="Times New Roman"/>
                <a:cs typeface="Times New Roman"/>
              </a:rPr>
              <a:t>Understand professional &amp; ethical responsibility</a:t>
            </a:r>
          </a:p>
          <a:p>
            <a:pPr marL="514350" indent="-514350">
              <a:buFont typeface="+mj-lt"/>
              <a:buAutoNum type="arabicPeriod"/>
            </a:pPr>
            <a:r>
              <a:rPr lang="en-US" sz="2800" dirty="0" smtClean="0">
                <a:latin typeface="Times New Roman"/>
                <a:cs typeface="Times New Roman"/>
              </a:rPr>
              <a:t>Ability to communicate effectively</a:t>
            </a:r>
          </a:p>
          <a:p>
            <a:pPr marL="514350" indent="-514350">
              <a:buFont typeface="+mj-lt"/>
              <a:buAutoNum type="arabicPeriod"/>
            </a:pPr>
            <a:r>
              <a:rPr lang="en-US" sz="2800" dirty="0" smtClean="0">
                <a:latin typeface="Times New Roman"/>
                <a:cs typeface="Times New Roman"/>
              </a:rPr>
              <a:t>Understand the impact of engineering solutions in a global, economic, environmental &amp; societal context</a:t>
            </a:r>
          </a:p>
          <a:p>
            <a:pPr marL="514350" indent="-514350">
              <a:buFont typeface="+mj-lt"/>
              <a:buAutoNum type="arabicPeriod"/>
            </a:pPr>
            <a:r>
              <a:rPr lang="en-US" sz="2800" dirty="0" smtClean="0">
                <a:latin typeface="Times New Roman"/>
                <a:cs typeface="Times New Roman"/>
              </a:rPr>
              <a:t>Recognize the need for/ability to engage in life-long learning</a:t>
            </a:r>
          </a:p>
          <a:p>
            <a:pPr marL="514350" indent="-514350">
              <a:buFont typeface="+mj-lt"/>
              <a:buAutoNum type="arabicPeriod"/>
            </a:pPr>
            <a:r>
              <a:rPr lang="en-US" sz="2800" dirty="0" smtClean="0">
                <a:latin typeface="Times New Roman"/>
                <a:cs typeface="Times New Roman"/>
              </a:rPr>
              <a:t>Knowledge of contemporary issues</a:t>
            </a:r>
          </a:p>
          <a:p>
            <a:pPr marL="514350" indent="-514350">
              <a:buFont typeface="+mj-lt"/>
              <a:buAutoNum type="arabicPeriod"/>
            </a:pPr>
            <a:endParaRPr lang="en-US" sz="2800" dirty="0">
              <a:latin typeface="Times New Roman"/>
              <a:cs typeface="Times New Roman"/>
            </a:endParaRPr>
          </a:p>
          <a:p>
            <a:pPr marL="0" indent="0">
              <a:buNone/>
            </a:pPr>
            <a:endParaRPr lang="en-US" sz="2800" dirty="0" smtClean="0">
              <a:latin typeface="Times New Roman"/>
              <a:cs typeface="Times New Roman"/>
            </a:endParaRPr>
          </a:p>
        </p:txBody>
      </p:sp>
      <p:pic>
        <p:nvPicPr>
          <p:cNvPr id="5" name="Picture 4"/>
          <p:cNvPicPr>
            <a:picLocks noChangeAspect="1"/>
          </p:cNvPicPr>
          <p:nvPr/>
        </p:nvPicPr>
        <p:blipFill>
          <a:blip r:embed="rId2"/>
          <a:stretch>
            <a:fillRect/>
          </a:stretch>
        </p:blipFill>
        <p:spPr>
          <a:xfrm>
            <a:off x="5900068" y="5460748"/>
            <a:ext cx="2984500" cy="1003300"/>
          </a:xfrm>
          <a:prstGeom prst="rect">
            <a:avLst/>
          </a:prstGeom>
        </p:spPr>
      </p:pic>
    </p:spTree>
    <p:extLst>
      <p:ext uri="{BB962C8B-B14F-4D97-AF65-F5344CB8AC3E}">
        <p14:creationId xmlns:p14="http://schemas.microsoft.com/office/powerpoint/2010/main" val="64977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57200" y="590065"/>
            <a:ext cx="8229600" cy="2677656"/>
          </a:xfrm>
          <a:prstGeom prst="rect">
            <a:avLst/>
          </a:prstGeom>
          <a:noFill/>
        </p:spPr>
        <p:txBody>
          <a:bodyPr wrap="square" rtlCol="0">
            <a:spAutoFit/>
          </a:bodyPr>
          <a:lstStyle/>
          <a:p>
            <a:pPr marL="0" indent="0">
              <a:buNone/>
            </a:pPr>
            <a:r>
              <a:rPr lang="en-US" sz="2800" dirty="0" smtClean="0">
                <a:latin typeface="Times New Roman"/>
                <a:cs typeface="Times New Roman"/>
              </a:rPr>
              <a:t>Numerous journal articles and all the faculty and EAP returnees interviewed for this presentation agreed that Education Abroad provides endless opportunities to build these skills desired by ABET – while adding intercultural awareness, persistence, self-discipline, resourcefulness and practice in diplomacy.</a:t>
            </a:r>
            <a:endParaRPr lang="en-US" sz="2800" dirty="0">
              <a:latin typeface="Times New Roman"/>
              <a:cs typeface="Times New Roman"/>
            </a:endParaRPr>
          </a:p>
        </p:txBody>
      </p:sp>
      <p:pic>
        <p:nvPicPr>
          <p:cNvPr id="6" name="Picture 5"/>
          <p:cNvPicPr>
            <a:picLocks noChangeAspect="1"/>
          </p:cNvPicPr>
          <p:nvPr/>
        </p:nvPicPr>
        <p:blipFill>
          <a:blip r:embed="rId2"/>
          <a:stretch>
            <a:fillRect/>
          </a:stretch>
        </p:blipFill>
        <p:spPr>
          <a:xfrm>
            <a:off x="1020232" y="3189111"/>
            <a:ext cx="7178323" cy="3390152"/>
          </a:xfrm>
          <a:prstGeom prst="rect">
            <a:avLst/>
          </a:prstGeom>
        </p:spPr>
      </p:pic>
    </p:spTree>
    <p:extLst>
      <p:ext uri="{BB962C8B-B14F-4D97-AF65-F5344CB8AC3E}">
        <p14:creationId xmlns:p14="http://schemas.microsoft.com/office/powerpoint/2010/main" val="2523651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2121690"/>
            <a:ext cx="8450943" cy="4525963"/>
          </a:xfrm>
        </p:spPr>
        <p:txBody>
          <a:bodyPr>
            <a:normAutofit fontScale="77500" lnSpcReduction="20000"/>
          </a:bodyPr>
          <a:lstStyle/>
          <a:p>
            <a:r>
              <a:rPr lang="en-US" dirty="0" smtClean="0">
                <a:latin typeface="Times New Roman"/>
                <a:cs typeface="Times New Roman"/>
              </a:rPr>
              <a:t>In the 1940s, Senator William Fulbright spoke </a:t>
            </a:r>
            <a:r>
              <a:rPr lang="en-US" dirty="0">
                <a:latin typeface="Times New Roman"/>
                <a:cs typeface="Times New Roman"/>
              </a:rPr>
              <a:t>about the value of international education as </a:t>
            </a:r>
            <a:r>
              <a:rPr lang="en-US" dirty="0" smtClean="0">
                <a:latin typeface="Times New Roman"/>
                <a:cs typeface="Times New Roman"/>
              </a:rPr>
              <a:t>being </a:t>
            </a:r>
            <a:r>
              <a:rPr lang="en-US" dirty="0">
                <a:latin typeface="Times New Roman"/>
                <a:cs typeface="Times New Roman"/>
              </a:rPr>
              <a:t>“vital to expanding the boundaries of human wisdom, empathy and perception”.  Decades later he added that perhaps the greatest power of such international intellectual exchange is to “convert nations into peoples and to translate ideologies into human aspirations”. </a:t>
            </a:r>
          </a:p>
          <a:p>
            <a:pPr marL="0" indent="0">
              <a:buNone/>
            </a:pPr>
            <a:r>
              <a:rPr lang="en-US" dirty="0"/>
              <a:t> </a:t>
            </a:r>
          </a:p>
          <a:p>
            <a:r>
              <a:rPr lang="en-US" dirty="0">
                <a:latin typeface="Times New Roman"/>
                <a:cs typeface="Times New Roman"/>
              </a:rPr>
              <a:t>Education Abroad prepares students to be global scholars with the world as their classroom.  Academic advisors are the key to opening these international doors for the benefit of our students, </a:t>
            </a:r>
            <a:r>
              <a:rPr lang="en-US" dirty="0" smtClean="0">
                <a:latin typeface="Times New Roman"/>
                <a:cs typeface="Times New Roman"/>
              </a:rPr>
              <a:t>our campuses and </a:t>
            </a:r>
            <a:r>
              <a:rPr lang="en-US" dirty="0">
                <a:latin typeface="Times New Roman"/>
                <a:cs typeface="Times New Roman"/>
              </a:rPr>
              <a:t>for </a:t>
            </a:r>
            <a:r>
              <a:rPr lang="en-US" dirty="0" smtClean="0">
                <a:latin typeface="Times New Roman"/>
                <a:cs typeface="Times New Roman"/>
              </a:rPr>
              <a:t>humankind </a:t>
            </a:r>
            <a:r>
              <a:rPr lang="en-US" dirty="0">
                <a:latin typeface="Times New Roman"/>
                <a:cs typeface="Times New Roman"/>
              </a:rPr>
              <a:t>as a whole.</a:t>
            </a:r>
          </a:p>
          <a:p>
            <a:endParaRPr lang="en-US" dirty="0">
              <a:latin typeface="Times New Roman"/>
              <a:cs typeface="Times New Roman"/>
            </a:endParaRPr>
          </a:p>
        </p:txBody>
      </p:sp>
      <p:pic>
        <p:nvPicPr>
          <p:cNvPr id="4" name="Picture 3"/>
          <p:cNvPicPr>
            <a:picLocks noChangeAspect="1"/>
          </p:cNvPicPr>
          <p:nvPr/>
        </p:nvPicPr>
        <p:blipFill>
          <a:blip r:embed="rId2"/>
          <a:stretch>
            <a:fillRect/>
          </a:stretch>
        </p:blipFill>
        <p:spPr>
          <a:xfrm>
            <a:off x="1939566" y="78743"/>
            <a:ext cx="5102333" cy="1578692"/>
          </a:xfrm>
          <a:prstGeom prst="rect">
            <a:avLst/>
          </a:prstGeom>
        </p:spPr>
      </p:pic>
    </p:spTree>
    <p:extLst>
      <p:ext uri="{BB962C8B-B14F-4D97-AF65-F5344CB8AC3E}">
        <p14:creationId xmlns:p14="http://schemas.microsoft.com/office/powerpoint/2010/main" val="2858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965" y="425679"/>
            <a:ext cx="5906277" cy="748614"/>
          </a:xfrm>
        </p:spPr>
        <p:txBody>
          <a:bodyPr>
            <a:normAutofit fontScale="90000"/>
          </a:bodyPr>
          <a:lstStyle/>
          <a:p>
            <a:r>
              <a:rPr lang="en-US" sz="2800" b="1" dirty="0" smtClean="0">
                <a:latin typeface="Times New Roman"/>
                <a:cs typeface="Times New Roman"/>
              </a:rPr>
              <a:t>A few interesting stats and facts</a:t>
            </a:r>
            <a:br>
              <a:rPr lang="en-US" sz="2800" b="1" dirty="0" smtClean="0">
                <a:latin typeface="Times New Roman"/>
                <a:cs typeface="Times New Roman"/>
              </a:rPr>
            </a:br>
            <a:r>
              <a:rPr lang="en-US" sz="2200" dirty="0">
                <a:latin typeface="Times New Roman"/>
                <a:cs typeface="Times New Roman"/>
              </a:rPr>
              <a:t>US and UC students abroad</a:t>
            </a:r>
            <a:r>
              <a:rPr lang="en-US" sz="2800" dirty="0">
                <a:latin typeface="Times New Roman"/>
                <a:cs typeface="Times New Roman"/>
              </a:rPr>
              <a:t/>
            </a:r>
            <a:br>
              <a:rPr lang="en-US" sz="2800" dirty="0">
                <a:latin typeface="Times New Roman"/>
                <a:cs typeface="Times New Roman"/>
              </a:rPr>
            </a:br>
            <a:endParaRPr lang="en-US" sz="2800" b="1" dirty="0">
              <a:latin typeface="Times New Roman"/>
              <a:cs typeface="Times New Roman"/>
            </a:endParaRPr>
          </a:p>
        </p:txBody>
      </p:sp>
      <p:sp>
        <p:nvSpPr>
          <p:cNvPr id="9" name="Content Placeholder 8"/>
          <p:cNvSpPr>
            <a:spLocks noGrp="1"/>
          </p:cNvSpPr>
          <p:nvPr>
            <p:ph idx="1"/>
          </p:nvPr>
        </p:nvSpPr>
        <p:spPr>
          <a:xfrm>
            <a:off x="122899" y="1657262"/>
            <a:ext cx="8753113" cy="4749982"/>
          </a:xfrm>
        </p:spPr>
        <p:txBody>
          <a:bodyPr>
            <a:normAutofit fontScale="77500" lnSpcReduction="20000"/>
          </a:bodyPr>
          <a:lstStyle/>
          <a:p>
            <a:pPr lvl="1"/>
            <a:r>
              <a:rPr lang="en-US" dirty="0" smtClean="0">
                <a:latin typeface="Times New Roman"/>
                <a:cs typeface="Times New Roman"/>
              </a:rPr>
              <a:t>US students abroad overwhelmingly white </a:t>
            </a:r>
          </a:p>
          <a:p>
            <a:pPr lvl="2"/>
            <a:r>
              <a:rPr lang="en-US" dirty="0" smtClean="0">
                <a:latin typeface="Times New Roman"/>
                <a:cs typeface="Times New Roman"/>
              </a:rPr>
              <a:t>(74-85% between 2012-2015)</a:t>
            </a:r>
            <a:r>
              <a:rPr lang="en-US" dirty="0">
                <a:latin typeface="Times New Roman"/>
                <a:cs typeface="Times New Roman"/>
              </a:rPr>
              <a:t> </a:t>
            </a:r>
            <a:endParaRPr lang="en-US" sz="400" dirty="0" smtClean="0">
              <a:latin typeface="Times New Roman"/>
              <a:cs typeface="Times New Roman"/>
            </a:endParaRPr>
          </a:p>
          <a:p>
            <a:pPr lvl="2"/>
            <a:endParaRPr lang="en-US" sz="800" dirty="0" smtClean="0">
              <a:latin typeface="Times New Roman"/>
              <a:cs typeface="Times New Roman"/>
            </a:endParaRPr>
          </a:p>
          <a:p>
            <a:pPr lvl="1"/>
            <a:r>
              <a:rPr lang="en-US" dirty="0">
                <a:latin typeface="Times New Roman"/>
                <a:cs typeface="Times New Roman"/>
              </a:rPr>
              <a:t>California both hosts and sends more undergrads abroad than any other US state  </a:t>
            </a:r>
          </a:p>
          <a:p>
            <a:pPr lvl="1"/>
            <a:r>
              <a:rPr lang="en-US" dirty="0">
                <a:latin typeface="Times New Roman"/>
                <a:cs typeface="Times New Roman"/>
              </a:rPr>
              <a:t>Participation in EAP </a:t>
            </a:r>
            <a:r>
              <a:rPr lang="en-US" dirty="0" smtClean="0">
                <a:latin typeface="Times New Roman"/>
                <a:cs typeface="Times New Roman"/>
              </a:rPr>
              <a:t>for US students more </a:t>
            </a:r>
            <a:r>
              <a:rPr lang="en-US" dirty="0">
                <a:latin typeface="Times New Roman"/>
                <a:cs typeface="Times New Roman"/>
              </a:rPr>
              <a:t>than doubled between 1999 and 2008 (from less than 130,000 to over 260,000)</a:t>
            </a:r>
            <a:r>
              <a:rPr lang="en-US" sz="1200" dirty="0">
                <a:latin typeface="Times New Roman"/>
                <a:cs typeface="Times New Roman"/>
              </a:rPr>
              <a:t>[10</a:t>
            </a:r>
            <a:r>
              <a:rPr lang="en-US" sz="1200" dirty="0" smtClean="0">
                <a:latin typeface="Times New Roman"/>
                <a:cs typeface="Times New Roman"/>
              </a:rPr>
              <a:t>]</a:t>
            </a:r>
          </a:p>
          <a:p>
            <a:pPr lvl="1"/>
            <a:r>
              <a:rPr lang="en-US" dirty="0">
                <a:latin typeface="Times New Roman"/>
                <a:cs typeface="Times New Roman"/>
              </a:rPr>
              <a:t>The United Kingdom is the top destination for US students abroad </a:t>
            </a:r>
            <a:r>
              <a:rPr lang="en-US" sz="1000" b="1" dirty="0">
                <a:latin typeface="Times New Roman"/>
                <a:cs typeface="Times New Roman"/>
              </a:rPr>
              <a:t>[10]</a:t>
            </a:r>
            <a:endParaRPr lang="en-US" b="1" dirty="0">
              <a:latin typeface="Times New Roman"/>
              <a:cs typeface="Times New Roman"/>
            </a:endParaRPr>
          </a:p>
          <a:p>
            <a:pPr lvl="1"/>
            <a:r>
              <a:rPr lang="en-US" dirty="0" smtClean="0">
                <a:latin typeface="Times New Roman"/>
                <a:cs typeface="Times New Roman"/>
              </a:rPr>
              <a:t>Typically many more female than male undergrad students study abroad</a:t>
            </a:r>
          </a:p>
          <a:p>
            <a:pPr lvl="2"/>
            <a:r>
              <a:rPr lang="en-US" dirty="0" smtClean="0">
                <a:latin typeface="Times New Roman"/>
                <a:cs typeface="Times New Roman"/>
              </a:rPr>
              <a:t>5 year totals for UC from 2009 to 2014</a:t>
            </a:r>
          </a:p>
          <a:p>
            <a:pPr lvl="3"/>
            <a:r>
              <a:rPr lang="en-US" dirty="0" smtClean="0">
                <a:latin typeface="Times New Roman"/>
                <a:cs typeface="Times New Roman"/>
              </a:rPr>
              <a:t>69% female and 31% male </a:t>
            </a:r>
            <a:r>
              <a:rPr lang="en-US" sz="1000" b="1" dirty="0" smtClean="0">
                <a:latin typeface="Times New Roman"/>
                <a:cs typeface="Times New Roman"/>
              </a:rPr>
              <a:t>[UCEAP]</a:t>
            </a:r>
            <a:endParaRPr lang="en-US" b="1" dirty="0" smtClean="0">
              <a:latin typeface="Times New Roman"/>
              <a:cs typeface="Times New Roman"/>
            </a:endParaRPr>
          </a:p>
          <a:p>
            <a:pPr lvl="1"/>
            <a:r>
              <a:rPr lang="en-US" dirty="0" smtClean="0">
                <a:latin typeface="Times New Roman"/>
                <a:cs typeface="Times New Roman"/>
              </a:rPr>
              <a:t>Less than 10% of </a:t>
            </a:r>
            <a:r>
              <a:rPr lang="en-US" dirty="0">
                <a:latin typeface="Times New Roman"/>
                <a:cs typeface="Times New Roman"/>
              </a:rPr>
              <a:t>American students </a:t>
            </a:r>
            <a:r>
              <a:rPr lang="en-US" dirty="0" smtClean="0">
                <a:latin typeface="Times New Roman"/>
                <a:cs typeface="Times New Roman"/>
              </a:rPr>
              <a:t>study abroad </a:t>
            </a:r>
            <a:r>
              <a:rPr lang="en-US" sz="1000" dirty="0" smtClean="0">
                <a:latin typeface="Times New Roman"/>
                <a:cs typeface="Times New Roman"/>
              </a:rPr>
              <a:t>[</a:t>
            </a:r>
            <a:r>
              <a:rPr lang="en-US" sz="1000" dirty="0">
                <a:latin typeface="Times New Roman"/>
                <a:cs typeface="Times New Roman"/>
              </a:rPr>
              <a:t>10</a:t>
            </a:r>
            <a:r>
              <a:rPr lang="en-US" sz="1000" dirty="0" smtClean="0">
                <a:latin typeface="Times New Roman"/>
                <a:cs typeface="Times New Roman"/>
              </a:rPr>
              <a:t>]</a:t>
            </a:r>
          </a:p>
          <a:p>
            <a:pPr lvl="1"/>
            <a:r>
              <a:rPr lang="en-US" dirty="0">
                <a:latin typeface="Times New Roman"/>
                <a:cs typeface="Times New Roman"/>
              </a:rPr>
              <a:t>Engineers and CS majors averaged a mere 3.7 percent of UC EAP participants from 2004 to 2013 </a:t>
            </a:r>
            <a:r>
              <a:rPr lang="en-US" sz="1100" b="1" dirty="0">
                <a:latin typeface="Times New Roman"/>
                <a:cs typeface="Times New Roman"/>
              </a:rPr>
              <a:t>[UCEAP]</a:t>
            </a:r>
            <a:endParaRPr lang="en-US" dirty="0">
              <a:latin typeface="Times New Roman"/>
              <a:cs typeface="Times New Roman"/>
            </a:endParaRPr>
          </a:p>
          <a:p>
            <a:pPr lvl="1"/>
            <a:endParaRPr lang="en-US" dirty="0">
              <a:latin typeface="Times New Roman"/>
              <a:cs typeface="Times New Roman"/>
            </a:endParaRPr>
          </a:p>
        </p:txBody>
      </p:sp>
      <p:pic>
        <p:nvPicPr>
          <p:cNvPr id="10" name="Picture 9"/>
          <p:cNvPicPr>
            <a:picLocks noChangeAspect="1"/>
          </p:cNvPicPr>
          <p:nvPr/>
        </p:nvPicPr>
        <p:blipFill>
          <a:blip r:embed="rId2"/>
          <a:stretch>
            <a:fillRect/>
          </a:stretch>
        </p:blipFill>
        <p:spPr>
          <a:xfrm>
            <a:off x="323106" y="124758"/>
            <a:ext cx="1327132" cy="1327132"/>
          </a:xfrm>
          <a:prstGeom prst="rect">
            <a:avLst/>
          </a:prstGeom>
        </p:spPr>
      </p:pic>
    </p:spTree>
    <p:extLst>
      <p:ext uri="{BB962C8B-B14F-4D97-AF65-F5344CB8AC3E}">
        <p14:creationId xmlns:p14="http://schemas.microsoft.com/office/powerpoint/2010/main" val="6388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44607" y="291861"/>
            <a:ext cx="2057400" cy="749300"/>
          </a:xfrm>
          <a:prstGeom prst="rect">
            <a:avLst/>
          </a:prstGeom>
        </p:spPr>
      </p:pic>
      <p:pic>
        <p:nvPicPr>
          <p:cNvPr id="7" name="Picture 6"/>
          <p:cNvPicPr>
            <a:picLocks noChangeAspect="1"/>
          </p:cNvPicPr>
          <p:nvPr/>
        </p:nvPicPr>
        <p:blipFill>
          <a:blip r:embed="rId3"/>
          <a:stretch>
            <a:fillRect/>
          </a:stretch>
        </p:blipFill>
        <p:spPr>
          <a:xfrm>
            <a:off x="512322" y="279161"/>
            <a:ext cx="1587500" cy="762000"/>
          </a:xfrm>
          <a:prstGeom prst="rect">
            <a:avLst/>
          </a:prstGeom>
        </p:spPr>
      </p:pic>
      <p:sp>
        <p:nvSpPr>
          <p:cNvPr id="9" name="Rectangle 8"/>
          <p:cNvSpPr/>
          <p:nvPr/>
        </p:nvSpPr>
        <p:spPr>
          <a:xfrm>
            <a:off x="512322" y="1137908"/>
            <a:ext cx="7966737" cy="5632312"/>
          </a:xfrm>
          <a:prstGeom prst="rect">
            <a:avLst/>
          </a:prstGeom>
        </p:spPr>
        <p:txBody>
          <a:bodyPr wrap="square">
            <a:spAutoFit/>
          </a:bodyPr>
          <a:lstStyle/>
          <a:p>
            <a:pPr algn="ctr"/>
            <a:r>
              <a:rPr lang="en-US" b="1" dirty="0">
                <a:latin typeface="Times New Roman"/>
                <a:cs typeface="Times New Roman"/>
              </a:rPr>
              <a:t>Engineering Students participating in Education Abroad</a:t>
            </a:r>
            <a:endParaRPr lang="en-US" dirty="0">
              <a:latin typeface="Times New Roman"/>
              <a:cs typeface="Times New Roman"/>
            </a:endParaRPr>
          </a:p>
          <a:p>
            <a:pPr marL="285750" indent="-285750">
              <a:buFont typeface="Arial"/>
              <a:buChar char="•"/>
            </a:pPr>
            <a:r>
              <a:rPr lang="en-US" dirty="0" smtClean="0">
                <a:latin typeface="Times New Roman"/>
                <a:cs typeface="Times New Roman"/>
              </a:rPr>
              <a:t>WHO</a:t>
            </a:r>
          </a:p>
          <a:p>
            <a:pPr marL="742950" lvl="1" indent="-285750">
              <a:buFont typeface="Arial"/>
              <a:buChar char="•"/>
            </a:pPr>
            <a:r>
              <a:rPr lang="en-US" dirty="0" smtClean="0">
                <a:latin typeface="Times New Roman"/>
                <a:cs typeface="Times New Roman"/>
              </a:rPr>
              <a:t>Students expanding their </a:t>
            </a:r>
            <a:r>
              <a:rPr lang="en-US" dirty="0">
                <a:latin typeface="Times New Roman"/>
                <a:cs typeface="Times New Roman"/>
              </a:rPr>
              <a:t>horizons intellectually, culturally, and socially – around the world</a:t>
            </a:r>
            <a:r>
              <a:rPr lang="en-US" dirty="0" smtClean="0">
                <a:latin typeface="Times New Roman"/>
                <a:cs typeface="Times New Roman"/>
              </a:rPr>
              <a:t>.</a:t>
            </a:r>
          </a:p>
          <a:p>
            <a:pPr marL="285750" indent="-285750">
              <a:buFont typeface="Arial"/>
              <a:buChar char="•"/>
            </a:pPr>
            <a:r>
              <a:rPr lang="en-US" dirty="0" smtClean="0">
                <a:latin typeface="Times New Roman"/>
                <a:cs typeface="Times New Roman"/>
              </a:rPr>
              <a:t>WHAT</a:t>
            </a:r>
          </a:p>
          <a:p>
            <a:pPr marL="742950" lvl="1" indent="-285750">
              <a:buFont typeface="Arial"/>
              <a:buChar char="•"/>
            </a:pPr>
            <a:r>
              <a:rPr lang="en-US" dirty="0" smtClean="0">
                <a:latin typeface="Times New Roman"/>
                <a:cs typeface="Times New Roman"/>
              </a:rPr>
              <a:t>Major and General Education courses applicable to a UC degree</a:t>
            </a:r>
          </a:p>
          <a:p>
            <a:pPr marL="742950" lvl="1" indent="-285750">
              <a:buFont typeface="Arial"/>
              <a:buChar char="•"/>
            </a:pPr>
            <a:r>
              <a:rPr lang="en-US" dirty="0" smtClean="0">
                <a:latin typeface="Times New Roman"/>
                <a:cs typeface="Times New Roman"/>
              </a:rPr>
              <a:t>Courses not offered at your UC that supplement your degree</a:t>
            </a:r>
          </a:p>
          <a:p>
            <a:pPr marL="742950" lvl="1" indent="-285750">
              <a:buFont typeface="Arial"/>
              <a:buChar char="•"/>
            </a:pPr>
            <a:r>
              <a:rPr lang="en-US" dirty="0" smtClean="0">
                <a:latin typeface="Times New Roman"/>
                <a:cs typeface="Times New Roman"/>
              </a:rPr>
              <a:t>Research and Internships to further technical and theoretical knowledge </a:t>
            </a:r>
          </a:p>
          <a:p>
            <a:pPr marL="285750" indent="-285750">
              <a:buFont typeface="Arial"/>
              <a:buChar char="•"/>
            </a:pPr>
            <a:r>
              <a:rPr lang="en-US" dirty="0" smtClean="0">
                <a:latin typeface="Times New Roman"/>
                <a:cs typeface="Times New Roman"/>
              </a:rPr>
              <a:t>WHERE</a:t>
            </a:r>
          </a:p>
          <a:p>
            <a:pPr marL="742950" lvl="1" indent="-285750">
              <a:buFont typeface="Arial"/>
              <a:buChar char="•"/>
            </a:pPr>
            <a:r>
              <a:rPr lang="en-US" dirty="0" smtClean="0">
                <a:latin typeface="Times New Roman"/>
                <a:cs typeface="Times New Roman"/>
              </a:rPr>
              <a:t>43 nations</a:t>
            </a:r>
          </a:p>
          <a:p>
            <a:pPr marL="742950" lvl="1" indent="-285750">
              <a:buFont typeface="Arial"/>
              <a:buChar char="•"/>
            </a:pPr>
            <a:r>
              <a:rPr lang="en-US" dirty="0" smtClean="0">
                <a:latin typeface="Times New Roman"/>
                <a:cs typeface="Times New Roman"/>
              </a:rPr>
              <a:t>120 universities</a:t>
            </a:r>
          </a:p>
          <a:p>
            <a:pPr marL="742950" lvl="1" indent="-285750">
              <a:buFont typeface="Arial"/>
              <a:buChar char="•"/>
            </a:pPr>
            <a:r>
              <a:rPr lang="en-US" dirty="0" smtClean="0">
                <a:latin typeface="Times New Roman"/>
                <a:cs typeface="Times New Roman"/>
              </a:rPr>
              <a:t>392 program options</a:t>
            </a:r>
          </a:p>
          <a:p>
            <a:pPr marL="285750" indent="-285750">
              <a:buFont typeface="Arial"/>
              <a:buChar char="•"/>
            </a:pPr>
            <a:r>
              <a:rPr lang="en-US" dirty="0" smtClean="0">
                <a:latin typeface="Times New Roman"/>
                <a:cs typeface="Times New Roman"/>
              </a:rPr>
              <a:t>WHY</a:t>
            </a:r>
          </a:p>
          <a:p>
            <a:pPr marL="742950" lvl="1" indent="-285750">
              <a:buFont typeface="Arial"/>
              <a:buChar char="•"/>
            </a:pPr>
            <a:r>
              <a:rPr lang="en-US" dirty="0" smtClean="0">
                <a:latin typeface="Times New Roman"/>
                <a:cs typeface="Times New Roman"/>
              </a:rPr>
              <a:t>Acquire the tools and perspective of a global </a:t>
            </a:r>
            <a:r>
              <a:rPr lang="en-US" strike="sngStrike" dirty="0" smtClean="0">
                <a:latin typeface="Times New Roman"/>
                <a:cs typeface="Times New Roman"/>
              </a:rPr>
              <a:t>engineer</a:t>
            </a:r>
            <a:r>
              <a:rPr lang="en-US" dirty="0" smtClean="0">
                <a:latin typeface="Times New Roman"/>
                <a:cs typeface="Times New Roman"/>
              </a:rPr>
              <a:t> citizen</a:t>
            </a:r>
          </a:p>
          <a:p>
            <a:pPr marL="285750" indent="-285750">
              <a:buFont typeface="Arial"/>
              <a:buChar char="•"/>
            </a:pPr>
            <a:r>
              <a:rPr lang="en-US" dirty="0" smtClean="0">
                <a:latin typeface="Times New Roman"/>
                <a:cs typeface="Times New Roman"/>
              </a:rPr>
              <a:t>WHEN</a:t>
            </a:r>
          </a:p>
          <a:p>
            <a:pPr marL="742950" lvl="1" indent="-285750">
              <a:buFont typeface="Arial"/>
              <a:buChar char="•"/>
            </a:pPr>
            <a:r>
              <a:rPr lang="en-US" dirty="0" smtClean="0">
                <a:latin typeface="Times New Roman"/>
                <a:cs typeface="Times New Roman"/>
              </a:rPr>
              <a:t>Fall</a:t>
            </a:r>
          </a:p>
          <a:p>
            <a:pPr marL="742950" lvl="1" indent="-285750">
              <a:buFont typeface="Arial"/>
              <a:buChar char="•"/>
            </a:pPr>
            <a:r>
              <a:rPr lang="en-US" dirty="0" smtClean="0">
                <a:latin typeface="Times New Roman"/>
                <a:cs typeface="Times New Roman"/>
              </a:rPr>
              <a:t>Winter</a:t>
            </a:r>
          </a:p>
          <a:p>
            <a:pPr marL="742950" lvl="1" indent="-285750">
              <a:buFont typeface="Arial"/>
              <a:buChar char="•"/>
            </a:pPr>
            <a:r>
              <a:rPr lang="en-US" dirty="0" smtClean="0">
                <a:latin typeface="Times New Roman"/>
                <a:cs typeface="Times New Roman"/>
              </a:rPr>
              <a:t>Spring</a:t>
            </a:r>
          </a:p>
          <a:p>
            <a:pPr marL="742950" lvl="1" indent="-285750">
              <a:buFont typeface="Arial"/>
              <a:buChar char="•"/>
            </a:pPr>
            <a:r>
              <a:rPr lang="en-US" dirty="0" smtClean="0">
                <a:latin typeface="Times New Roman"/>
                <a:cs typeface="Times New Roman"/>
              </a:rPr>
              <a:t>Summer</a:t>
            </a:r>
          </a:p>
          <a:p>
            <a:pPr marL="742950" lvl="1" indent="-285750">
              <a:buFont typeface="Arial"/>
              <a:buChar char="•"/>
            </a:pPr>
            <a:r>
              <a:rPr lang="en-US" dirty="0" smtClean="0">
                <a:latin typeface="Times New Roman"/>
                <a:cs typeface="Times New Roman"/>
              </a:rPr>
              <a:t>Or a combination therein  </a:t>
            </a:r>
            <a:endParaRPr lang="en-US" dirty="0" smtClean="0"/>
          </a:p>
        </p:txBody>
      </p:sp>
    </p:spTree>
    <p:extLst>
      <p:ext uri="{BB962C8B-B14F-4D97-AF65-F5344CB8AC3E}">
        <p14:creationId xmlns:p14="http://schemas.microsoft.com/office/powerpoint/2010/main" val="210185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9">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0733" y="412599"/>
            <a:ext cx="4072403" cy="1143000"/>
          </a:xfrm>
        </p:spPr>
        <p:txBody>
          <a:bodyPr>
            <a:normAutofit fontScale="90000"/>
          </a:bodyPr>
          <a:lstStyle/>
          <a:p>
            <a:r>
              <a:rPr lang="en-US" sz="3600" dirty="0" smtClean="0">
                <a:latin typeface="Times New Roman"/>
                <a:cs typeface="Times New Roman"/>
              </a:rPr>
              <a:t>Recruitment &amp; Promoting EAP</a:t>
            </a:r>
            <a:endParaRPr lang="en-US" sz="3600" dirty="0">
              <a:latin typeface="Times New Roman"/>
              <a:cs typeface="Times New Roman"/>
            </a:endParaRPr>
          </a:p>
        </p:txBody>
      </p:sp>
      <p:sp>
        <p:nvSpPr>
          <p:cNvPr id="3" name="Content Placeholder 2"/>
          <p:cNvSpPr>
            <a:spLocks noGrp="1"/>
          </p:cNvSpPr>
          <p:nvPr>
            <p:ph idx="1"/>
          </p:nvPr>
        </p:nvSpPr>
        <p:spPr>
          <a:xfrm>
            <a:off x="436973" y="1855099"/>
            <a:ext cx="8870891" cy="4525963"/>
          </a:xfrm>
        </p:spPr>
        <p:txBody>
          <a:bodyPr>
            <a:normAutofit fontScale="92500" lnSpcReduction="10000"/>
          </a:bodyPr>
          <a:lstStyle/>
          <a:p>
            <a:r>
              <a:rPr lang="en-US" dirty="0" smtClean="0">
                <a:latin typeface="Times New Roman"/>
                <a:cs typeface="Times New Roman"/>
              </a:rPr>
              <a:t>EAP should not add time to degree </a:t>
            </a:r>
          </a:p>
          <a:p>
            <a:r>
              <a:rPr lang="en-US" dirty="0" smtClean="0">
                <a:latin typeface="Times New Roman"/>
                <a:cs typeface="Times New Roman"/>
              </a:rPr>
              <a:t>Majority of Engineering taught in English</a:t>
            </a:r>
          </a:p>
          <a:p>
            <a:r>
              <a:rPr lang="en-US" dirty="0" smtClean="0">
                <a:latin typeface="Times New Roman"/>
                <a:cs typeface="Times New Roman"/>
              </a:rPr>
              <a:t>EAP courses &amp; grades on UC transcript</a:t>
            </a:r>
          </a:p>
          <a:p>
            <a:r>
              <a:rPr lang="en-US" dirty="0" smtClean="0">
                <a:latin typeface="Times New Roman"/>
                <a:cs typeface="Times New Roman"/>
              </a:rPr>
              <a:t>Financial Aid applies to EAP</a:t>
            </a:r>
          </a:p>
          <a:p>
            <a:r>
              <a:rPr lang="en-US" dirty="0" smtClean="0">
                <a:latin typeface="Times New Roman"/>
                <a:cs typeface="Times New Roman"/>
              </a:rPr>
              <a:t>Multiple scholarships for engineers on EAP</a:t>
            </a:r>
          </a:p>
          <a:p>
            <a:r>
              <a:rPr lang="en-US" dirty="0" smtClean="0">
                <a:latin typeface="Times New Roman"/>
                <a:cs typeface="Times New Roman"/>
              </a:rPr>
              <a:t>EAP helps builds great “professional skills” </a:t>
            </a:r>
          </a:p>
          <a:p>
            <a:r>
              <a:rPr lang="en-US" dirty="0" smtClean="0">
                <a:latin typeface="Times New Roman"/>
                <a:cs typeface="Times New Roman"/>
              </a:rPr>
              <a:t>Graduate school recruiters value EAP</a:t>
            </a:r>
          </a:p>
          <a:p>
            <a:r>
              <a:rPr lang="en-US" dirty="0" smtClean="0">
                <a:latin typeface="Times New Roman"/>
                <a:cs typeface="Times New Roman"/>
              </a:rPr>
              <a:t>EAP helps students see themselves from a new perspective</a:t>
            </a:r>
          </a:p>
          <a:p>
            <a:endParaRPr lang="en-US" dirty="0">
              <a:latin typeface="Times New Roman"/>
              <a:cs typeface="Times New Roman"/>
            </a:endParaRPr>
          </a:p>
        </p:txBody>
      </p:sp>
      <p:pic>
        <p:nvPicPr>
          <p:cNvPr id="4" name="Picture 3"/>
          <p:cNvPicPr>
            <a:picLocks noChangeAspect="1"/>
          </p:cNvPicPr>
          <p:nvPr/>
        </p:nvPicPr>
        <p:blipFill>
          <a:blip r:embed="rId2"/>
          <a:stretch>
            <a:fillRect/>
          </a:stretch>
        </p:blipFill>
        <p:spPr>
          <a:xfrm>
            <a:off x="752505" y="298059"/>
            <a:ext cx="2908228" cy="1262222"/>
          </a:xfrm>
          <a:prstGeom prst="rect">
            <a:avLst/>
          </a:prstGeom>
        </p:spPr>
      </p:pic>
    </p:spTree>
    <p:extLst>
      <p:ext uri="{BB962C8B-B14F-4D97-AF65-F5344CB8AC3E}">
        <p14:creationId xmlns:p14="http://schemas.microsoft.com/office/powerpoint/2010/main" val="355609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565" y="972900"/>
            <a:ext cx="2950354" cy="490539"/>
          </a:xfrm>
        </p:spPr>
        <p:txBody>
          <a:bodyPr>
            <a:noAutofit/>
          </a:bodyPr>
          <a:lstStyle/>
          <a:p>
            <a:r>
              <a:rPr lang="en-US" sz="3200" dirty="0" smtClean="0">
                <a:latin typeface="Times New Roman"/>
                <a:cs typeface="Times New Roman"/>
              </a:rPr>
              <a:t>Tips</a:t>
            </a:r>
            <a:endParaRPr lang="en-US" sz="3200" dirty="0">
              <a:latin typeface="Times New Roman"/>
              <a:cs typeface="Times New Roman"/>
            </a:endParaRPr>
          </a:p>
        </p:txBody>
      </p:sp>
      <p:sp>
        <p:nvSpPr>
          <p:cNvPr id="3" name="Content Placeholder 2"/>
          <p:cNvSpPr>
            <a:spLocks noGrp="1"/>
          </p:cNvSpPr>
          <p:nvPr>
            <p:ph idx="1"/>
          </p:nvPr>
        </p:nvSpPr>
        <p:spPr>
          <a:xfrm>
            <a:off x="481160" y="1746448"/>
            <a:ext cx="8519183" cy="4043083"/>
          </a:xfrm>
        </p:spPr>
        <p:txBody>
          <a:bodyPr>
            <a:normAutofit fontScale="70000" lnSpcReduction="20000"/>
          </a:bodyPr>
          <a:lstStyle/>
          <a:p>
            <a:pPr marL="0" indent="0">
              <a:buNone/>
            </a:pPr>
            <a:r>
              <a:rPr lang="en-US" dirty="0" smtClean="0">
                <a:latin typeface="Times New Roman"/>
                <a:cs typeface="Times New Roman"/>
              </a:rPr>
              <a:t>Start early:</a:t>
            </a:r>
          </a:p>
          <a:p>
            <a:pPr lvl="1"/>
            <a:r>
              <a:rPr lang="en-US" dirty="0" smtClean="0">
                <a:latin typeface="Times New Roman"/>
                <a:cs typeface="Times New Roman"/>
              </a:rPr>
              <a:t>Talk up EAP during recruitment and new student orientation</a:t>
            </a:r>
          </a:p>
          <a:p>
            <a:pPr lvl="1"/>
            <a:r>
              <a:rPr lang="en-US" dirty="0" smtClean="0">
                <a:latin typeface="Times New Roman"/>
                <a:cs typeface="Times New Roman"/>
              </a:rPr>
              <a:t>Meet with Freshmen during 1</a:t>
            </a:r>
            <a:r>
              <a:rPr lang="en-US" baseline="30000" dirty="0" smtClean="0">
                <a:latin typeface="Times New Roman"/>
                <a:cs typeface="Times New Roman"/>
              </a:rPr>
              <a:t>st</a:t>
            </a:r>
            <a:r>
              <a:rPr lang="en-US" dirty="0" smtClean="0">
                <a:latin typeface="Times New Roman"/>
                <a:cs typeface="Times New Roman"/>
              </a:rPr>
              <a:t> year in Spring term</a:t>
            </a:r>
          </a:p>
          <a:p>
            <a:pPr lvl="1"/>
            <a:r>
              <a:rPr lang="en-US" dirty="0" smtClean="0">
                <a:latin typeface="Times New Roman"/>
                <a:cs typeface="Times New Roman"/>
              </a:rPr>
              <a:t>Incorporate EAP scheduling at TR orientation</a:t>
            </a:r>
          </a:p>
          <a:p>
            <a:pPr lvl="1"/>
            <a:r>
              <a:rPr lang="en-US" dirty="0" smtClean="0">
                <a:latin typeface="Times New Roman"/>
                <a:cs typeface="Times New Roman"/>
              </a:rPr>
              <a:t>Meet with Transfers again early in 1</a:t>
            </a:r>
            <a:r>
              <a:rPr lang="en-US" baseline="30000" dirty="0" smtClean="0">
                <a:latin typeface="Times New Roman"/>
                <a:cs typeface="Times New Roman"/>
              </a:rPr>
              <a:t>st</a:t>
            </a:r>
            <a:r>
              <a:rPr lang="en-US" dirty="0" smtClean="0">
                <a:latin typeface="Times New Roman"/>
                <a:cs typeface="Times New Roman"/>
              </a:rPr>
              <a:t> Fall term</a:t>
            </a:r>
          </a:p>
          <a:p>
            <a:pPr lvl="1"/>
            <a:r>
              <a:rPr lang="en-US" dirty="0" smtClean="0">
                <a:latin typeface="Times New Roman"/>
                <a:cs typeface="Times New Roman"/>
              </a:rPr>
              <a:t>Use EAP as a compliment and supplement campus offerings </a:t>
            </a:r>
          </a:p>
          <a:p>
            <a:pPr lvl="1"/>
            <a:r>
              <a:rPr lang="en-US" dirty="0" smtClean="0">
                <a:latin typeface="Times New Roman"/>
                <a:cs typeface="Times New Roman"/>
              </a:rPr>
              <a:t>Make EAP planning a shared task between the student, the major faculty and staff advisors and the college</a:t>
            </a:r>
          </a:p>
          <a:p>
            <a:pPr lvl="1"/>
            <a:r>
              <a:rPr lang="en-US" dirty="0" smtClean="0">
                <a:latin typeface="Times New Roman"/>
                <a:cs typeface="Times New Roman"/>
              </a:rPr>
              <a:t>Add EAP:</a:t>
            </a:r>
          </a:p>
          <a:p>
            <a:pPr lvl="2"/>
            <a:r>
              <a:rPr lang="en-US" dirty="0">
                <a:latin typeface="Times New Roman"/>
                <a:cs typeface="Times New Roman"/>
              </a:rPr>
              <a:t>a</a:t>
            </a:r>
            <a:r>
              <a:rPr lang="en-US" dirty="0" smtClean="0">
                <a:latin typeface="Times New Roman"/>
                <a:cs typeface="Times New Roman"/>
              </a:rPr>
              <a:t>s an option for fulfilling Honors Program requirements</a:t>
            </a:r>
          </a:p>
          <a:p>
            <a:pPr lvl="2"/>
            <a:r>
              <a:rPr lang="en-US" dirty="0" smtClean="0">
                <a:latin typeface="Times New Roman"/>
                <a:cs typeface="Times New Roman"/>
              </a:rPr>
              <a:t>as summer GE option to reduce workload in JR &amp; SR years</a:t>
            </a:r>
          </a:p>
          <a:p>
            <a:pPr lvl="2"/>
            <a:r>
              <a:rPr lang="en-US" dirty="0">
                <a:latin typeface="Times New Roman"/>
                <a:cs typeface="Times New Roman"/>
              </a:rPr>
              <a:t>a</a:t>
            </a:r>
            <a:r>
              <a:rPr lang="en-US" dirty="0" smtClean="0">
                <a:latin typeface="Times New Roman"/>
                <a:cs typeface="Times New Roman"/>
              </a:rPr>
              <a:t>s an opportunity to complete major elective topics unavailable at home</a:t>
            </a:r>
          </a:p>
          <a:p>
            <a:pPr marL="57150" indent="0">
              <a:buNone/>
            </a:pPr>
            <a:r>
              <a:rPr lang="en-US" dirty="0" smtClean="0">
                <a:latin typeface="Times New Roman"/>
                <a:cs typeface="Times New Roman"/>
              </a:rPr>
              <a:t> </a:t>
            </a:r>
            <a:endParaRPr lang="en-US" dirty="0">
              <a:latin typeface="Times New Roman"/>
              <a:cs typeface="Times New Roman"/>
            </a:endParaRPr>
          </a:p>
        </p:txBody>
      </p:sp>
      <p:pic>
        <p:nvPicPr>
          <p:cNvPr id="4" name="Picture 3"/>
          <p:cNvPicPr>
            <a:picLocks noChangeAspect="1"/>
          </p:cNvPicPr>
          <p:nvPr/>
        </p:nvPicPr>
        <p:blipFill>
          <a:blip r:embed="rId2"/>
          <a:stretch>
            <a:fillRect/>
          </a:stretch>
        </p:blipFill>
        <p:spPr>
          <a:xfrm>
            <a:off x="3279371" y="336748"/>
            <a:ext cx="5740400" cy="1409700"/>
          </a:xfrm>
          <a:prstGeom prst="rect">
            <a:avLst/>
          </a:prstGeom>
        </p:spPr>
      </p:pic>
      <p:pic>
        <p:nvPicPr>
          <p:cNvPr id="5" name="Picture 4"/>
          <p:cNvPicPr>
            <a:picLocks noChangeAspect="1"/>
          </p:cNvPicPr>
          <p:nvPr/>
        </p:nvPicPr>
        <p:blipFill>
          <a:blip r:embed="rId3"/>
          <a:stretch>
            <a:fillRect/>
          </a:stretch>
        </p:blipFill>
        <p:spPr>
          <a:xfrm>
            <a:off x="876024" y="5540519"/>
            <a:ext cx="3470658" cy="1038664"/>
          </a:xfrm>
          <a:prstGeom prst="rect">
            <a:avLst/>
          </a:prstGeom>
        </p:spPr>
      </p:pic>
    </p:spTree>
    <p:extLst>
      <p:ext uri="{BB962C8B-B14F-4D97-AF65-F5344CB8AC3E}">
        <p14:creationId xmlns:p14="http://schemas.microsoft.com/office/powerpoint/2010/main" val="349266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159" y="602347"/>
            <a:ext cx="2424090" cy="667526"/>
          </a:xfrm>
        </p:spPr>
        <p:txBody>
          <a:bodyPr>
            <a:normAutofit/>
          </a:bodyPr>
          <a:lstStyle/>
          <a:p>
            <a:r>
              <a:rPr lang="en-US" sz="3600" dirty="0" smtClean="0">
                <a:latin typeface="Times New Roman"/>
                <a:cs typeface="Times New Roman"/>
              </a:rPr>
              <a:t>Tools</a:t>
            </a:r>
            <a:endParaRPr lang="en-US" sz="3600" dirty="0">
              <a:latin typeface="Times New Roman"/>
              <a:cs typeface="Times New Roman"/>
            </a:endParaRPr>
          </a:p>
        </p:txBody>
      </p:sp>
      <p:pic>
        <p:nvPicPr>
          <p:cNvPr id="4" name="Content Placeholder 3"/>
          <p:cNvPicPr>
            <a:picLocks noGrp="1" noChangeAspect="1"/>
          </p:cNvPicPr>
          <p:nvPr>
            <p:ph idx="1"/>
          </p:nvPr>
        </p:nvPicPr>
        <p:blipFill>
          <a:blip r:embed="rId2"/>
          <a:srcRect t="8753" b="8753"/>
          <a:stretch>
            <a:fillRect/>
          </a:stretch>
        </p:blipFill>
        <p:spPr>
          <a:xfrm>
            <a:off x="6554594" y="225595"/>
            <a:ext cx="2296071" cy="1262751"/>
          </a:xfrm>
        </p:spPr>
      </p:pic>
      <p:sp>
        <p:nvSpPr>
          <p:cNvPr id="5" name="TextBox 4"/>
          <p:cNvSpPr txBox="1"/>
          <p:nvPr/>
        </p:nvSpPr>
        <p:spPr>
          <a:xfrm>
            <a:off x="1133398" y="1556618"/>
            <a:ext cx="6499972" cy="5632310"/>
          </a:xfrm>
          <a:prstGeom prst="rect">
            <a:avLst/>
          </a:prstGeom>
          <a:noFill/>
        </p:spPr>
        <p:txBody>
          <a:bodyPr wrap="square" rtlCol="0">
            <a:spAutoFit/>
          </a:bodyPr>
          <a:lstStyle/>
          <a:p>
            <a:pPr marL="285750" indent="-285750">
              <a:buFont typeface="Arial"/>
              <a:buChar char="•"/>
            </a:pPr>
            <a:r>
              <a:rPr lang="en-US" sz="2400" dirty="0" smtClean="0">
                <a:latin typeface="Times New Roman"/>
                <a:cs typeface="Times New Roman"/>
              </a:rPr>
              <a:t>Create a method to keep track of course data</a:t>
            </a:r>
          </a:p>
          <a:p>
            <a:pPr marL="285750" indent="-285750">
              <a:buFont typeface="Arial"/>
              <a:buChar char="•"/>
            </a:pPr>
            <a:r>
              <a:rPr lang="en-US" sz="2400" dirty="0" smtClean="0">
                <a:latin typeface="Times New Roman"/>
                <a:cs typeface="Times New Roman"/>
              </a:rPr>
              <a:t>Use ‘redirect’ to document email</a:t>
            </a:r>
          </a:p>
          <a:p>
            <a:pPr marL="285750" indent="-285750">
              <a:buFont typeface="Arial"/>
              <a:buChar char="•"/>
            </a:pPr>
            <a:r>
              <a:rPr lang="en-US" sz="2400" dirty="0" smtClean="0">
                <a:latin typeface="Times New Roman"/>
                <a:cs typeface="Times New Roman"/>
              </a:rPr>
              <a:t>Build a matrix of historically strong matches</a:t>
            </a:r>
          </a:p>
          <a:p>
            <a:pPr marL="285750" indent="-285750">
              <a:buFont typeface="Arial"/>
              <a:buChar char="•"/>
            </a:pPr>
            <a:r>
              <a:rPr lang="en-US" sz="2400" dirty="0" smtClean="0">
                <a:latin typeface="Times New Roman"/>
                <a:cs typeface="Times New Roman"/>
              </a:rPr>
              <a:t>Advise on UC courses not approved for EAP</a:t>
            </a:r>
          </a:p>
          <a:p>
            <a:pPr marL="285750" indent="-285750">
              <a:buFont typeface="Arial"/>
              <a:buChar char="•"/>
            </a:pPr>
            <a:r>
              <a:rPr lang="en-US" sz="2400" dirty="0" smtClean="0">
                <a:latin typeface="Times New Roman"/>
                <a:cs typeface="Times New Roman"/>
              </a:rPr>
              <a:t>Encourage students to take course electives not offered at home UC</a:t>
            </a:r>
          </a:p>
          <a:p>
            <a:pPr marL="285750" indent="-285750">
              <a:buFont typeface="Arial"/>
              <a:buChar char="•"/>
            </a:pPr>
            <a:r>
              <a:rPr lang="en-US" sz="2400" dirty="0" smtClean="0">
                <a:latin typeface="Times New Roman"/>
                <a:cs typeface="Times New Roman"/>
              </a:rPr>
              <a:t>Seek ‘workarounds’</a:t>
            </a:r>
          </a:p>
          <a:p>
            <a:pPr marL="742950" lvl="1" indent="-285750">
              <a:buFont typeface="Arial"/>
              <a:buChar char="•"/>
            </a:pPr>
            <a:r>
              <a:rPr lang="en-US" sz="2400" dirty="0" smtClean="0">
                <a:latin typeface="Times New Roman"/>
                <a:cs typeface="Times New Roman"/>
              </a:rPr>
              <a:t>CS 130A in Spring of SO </a:t>
            </a:r>
            <a:r>
              <a:rPr lang="en-US" sz="2400" dirty="0" err="1" smtClean="0">
                <a:latin typeface="Times New Roman"/>
                <a:cs typeface="Times New Roman"/>
              </a:rPr>
              <a:t>vs</a:t>
            </a:r>
            <a:r>
              <a:rPr lang="en-US" sz="2400" dirty="0" smtClean="0">
                <a:latin typeface="Times New Roman"/>
                <a:cs typeface="Times New Roman"/>
              </a:rPr>
              <a:t> Fall of JR</a:t>
            </a:r>
          </a:p>
          <a:p>
            <a:pPr marL="742950" lvl="1" indent="-285750">
              <a:buFont typeface="Arial"/>
              <a:buChar char="•"/>
            </a:pPr>
            <a:r>
              <a:rPr lang="en-US" sz="2400" dirty="0" smtClean="0">
                <a:latin typeface="Times New Roman"/>
                <a:cs typeface="Times New Roman"/>
              </a:rPr>
              <a:t>ME 105 ~ collection of labs</a:t>
            </a:r>
          </a:p>
          <a:p>
            <a:pPr marL="742950" lvl="1" indent="-285750">
              <a:buFont typeface="Arial"/>
              <a:buChar char="•"/>
            </a:pPr>
            <a:r>
              <a:rPr lang="en-US" sz="2400" dirty="0" smtClean="0">
                <a:latin typeface="Times New Roman"/>
                <a:cs typeface="Times New Roman"/>
              </a:rPr>
              <a:t>ME 140A for </a:t>
            </a:r>
            <a:r>
              <a:rPr lang="en-US" sz="2400" dirty="0" err="1" smtClean="0">
                <a:latin typeface="Times New Roman"/>
                <a:cs typeface="Times New Roman"/>
              </a:rPr>
              <a:t>ChE</a:t>
            </a:r>
            <a:r>
              <a:rPr lang="en-US" sz="2400" dirty="0" smtClean="0">
                <a:latin typeface="Times New Roman"/>
                <a:cs typeface="Times New Roman"/>
              </a:rPr>
              <a:t> 132B</a:t>
            </a:r>
          </a:p>
          <a:p>
            <a:pPr marL="285750" indent="-285750">
              <a:buFont typeface="Arial"/>
              <a:buChar char="•"/>
            </a:pPr>
            <a:r>
              <a:rPr lang="en-US" sz="2400" dirty="0" smtClean="0">
                <a:latin typeface="Times New Roman"/>
                <a:cs typeface="Times New Roman"/>
              </a:rPr>
              <a:t>Have a procedure for future UC enrollment while still abroad</a:t>
            </a:r>
          </a:p>
          <a:p>
            <a:pPr marL="742950" lvl="1" indent="-285750">
              <a:buFont typeface="Arial"/>
              <a:buChar char="•"/>
            </a:pPr>
            <a:endParaRPr lang="en-US" sz="2400" dirty="0" smtClean="0">
              <a:latin typeface="Times New Roman"/>
              <a:cs typeface="Times New Roman"/>
            </a:endParaRPr>
          </a:p>
          <a:p>
            <a:pPr marL="285750" indent="-285750">
              <a:buFont typeface="Arial"/>
              <a:buChar char="•"/>
            </a:pPr>
            <a:endParaRPr lang="en-US" sz="2400" dirty="0" smtClean="0">
              <a:latin typeface="Times New Roman"/>
              <a:cs typeface="Times New Roman"/>
            </a:endParaRPr>
          </a:p>
          <a:p>
            <a:pPr marL="285750" indent="-285750">
              <a:buFont typeface="Arial"/>
              <a:buChar char="•"/>
            </a:pPr>
            <a:endParaRPr lang="en-US" sz="2400" dirty="0">
              <a:latin typeface="Times New Roman"/>
              <a:cs typeface="Times New Roman"/>
            </a:endParaRPr>
          </a:p>
        </p:txBody>
      </p:sp>
    </p:spTree>
    <p:extLst>
      <p:ext uri="{BB962C8B-B14F-4D97-AF65-F5344CB8AC3E}">
        <p14:creationId xmlns:p14="http://schemas.microsoft.com/office/powerpoint/2010/main" val="94094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4004" y="274638"/>
            <a:ext cx="3622795" cy="498428"/>
          </a:xfrm>
        </p:spPr>
        <p:txBody>
          <a:bodyPr>
            <a:normAutofit fontScale="90000"/>
          </a:bodyPr>
          <a:lstStyle/>
          <a:p>
            <a:r>
              <a:rPr lang="en-US" sz="3600" dirty="0" smtClean="0">
                <a:latin typeface="Times New Roman"/>
                <a:cs typeface="Times New Roman"/>
              </a:rPr>
              <a:t>More tips and tools</a:t>
            </a:r>
            <a:endParaRPr lang="en-US" sz="3600" dirty="0">
              <a:latin typeface="Times New Roman"/>
              <a:cs typeface="Times New Roman"/>
            </a:endParaRPr>
          </a:p>
        </p:txBody>
      </p:sp>
      <p:pic>
        <p:nvPicPr>
          <p:cNvPr id="6" name="Picture 5"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590" y="914072"/>
            <a:ext cx="6846016" cy="3340526"/>
          </a:xfrm>
          <a:prstGeom prst="rect">
            <a:avLst/>
          </a:prstGeom>
        </p:spPr>
      </p:pic>
      <p:sp>
        <p:nvSpPr>
          <p:cNvPr id="7" name="TextBox 6"/>
          <p:cNvSpPr txBox="1"/>
          <p:nvPr/>
        </p:nvSpPr>
        <p:spPr>
          <a:xfrm>
            <a:off x="489047" y="4559511"/>
            <a:ext cx="8370343" cy="646331"/>
          </a:xfrm>
          <a:prstGeom prst="rect">
            <a:avLst/>
          </a:prstGeom>
          <a:noFill/>
        </p:spPr>
        <p:txBody>
          <a:bodyPr wrap="square" rtlCol="0">
            <a:spAutoFit/>
          </a:bodyPr>
          <a:lstStyle/>
          <a:p>
            <a:r>
              <a:rPr lang="is-IS" smtClean="0">
                <a:latin typeface="Times New Roman"/>
                <a:cs typeface="Times New Roman"/>
              </a:rPr>
              <a:t>…...b</a:t>
            </a:r>
            <a:r>
              <a:rPr lang="en-US" smtClean="0">
                <a:latin typeface="Times New Roman"/>
                <a:cs typeface="Times New Roman"/>
              </a:rPr>
              <a:t>ut</a:t>
            </a:r>
            <a:r>
              <a:rPr lang="en-US" dirty="0" smtClean="0">
                <a:latin typeface="Times New Roman"/>
                <a:cs typeface="Times New Roman"/>
              </a:rPr>
              <a:t> what I really want is…….</a:t>
            </a:r>
          </a:p>
          <a:p>
            <a:r>
              <a:rPr lang="en-US" dirty="0" smtClean="0">
                <a:latin typeface="Times New Roman"/>
                <a:cs typeface="Times New Roman"/>
              </a:rPr>
              <a:t>Email subject line:	</a:t>
            </a:r>
            <a:r>
              <a:rPr lang="en-US" dirty="0" smtClean="0">
                <a:solidFill>
                  <a:srgbClr val="0000FF"/>
                </a:solidFill>
                <a:latin typeface="Times New Roman"/>
                <a:cs typeface="Times New Roman"/>
              </a:rPr>
              <a:t>Student Name + major + EAP university destination</a:t>
            </a:r>
            <a:endParaRPr lang="en-US" dirty="0">
              <a:solidFill>
                <a:srgbClr val="0000FF"/>
              </a:solidFill>
              <a:latin typeface="Times New Roman"/>
              <a:cs typeface="Times New Roman"/>
            </a:endParaRPr>
          </a:p>
        </p:txBody>
      </p:sp>
      <p:sp>
        <p:nvSpPr>
          <p:cNvPr id="8" name="TextBox 7"/>
          <p:cNvSpPr txBox="1"/>
          <p:nvPr/>
        </p:nvSpPr>
        <p:spPr>
          <a:xfrm>
            <a:off x="489047" y="5530306"/>
            <a:ext cx="7903634" cy="646331"/>
          </a:xfrm>
          <a:prstGeom prst="rect">
            <a:avLst/>
          </a:prstGeom>
          <a:noFill/>
        </p:spPr>
        <p:txBody>
          <a:bodyPr wrap="square" rtlCol="0">
            <a:spAutoFit/>
          </a:bodyPr>
          <a:lstStyle/>
          <a:p>
            <a:r>
              <a:rPr lang="en-US" dirty="0" smtClean="0">
                <a:latin typeface="Times New Roman"/>
                <a:cs typeface="Times New Roman"/>
              </a:rPr>
              <a:t>Most of my students initially consider 2 destinations in hopes of finding the perfect destination offering ALL the courses they need that term at the EAP university.</a:t>
            </a:r>
            <a:endParaRPr lang="en-US" dirty="0">
              <a:latin typeface="Times New Roman"/>
              <a:cs typeface="Times New Roman"/>
            </a:endParaRPr>
          </a:p>
        </p:txBody>
      </p:sp>
      <p:sp>
        <p:nvSpPr>
          <p:cNvPr id="3" name="TextBox 2"/>
          <p:cNvSpPr txBox="1"/>
          <p:nvPr/>
        </p:nvSpPr>
        <p:spPr>
          <a:xfrm>
            <a:off x="1695890" y="914072"/>
            <a:ext cx="473272" cy="3340526"/>
          </a:xfrm>
          <a:prstGeom prst="rect">
            <a:avLst/>
          </a:prstGeom>
          <a:solidFill>
            <a:schemeClr val="tx1"/>
          </a:solidFill>
        </p:spPr>
        <p:txBody>
          <a:bodyPr wrap="square" rtlCol="0">
            <a:spAutoFit/>
          </a:bodyPr>
          <a:lstStyle/>
          <a:p>
            <a:endParaRPr lang="en-US" dirty="0"/>
          </a:p>
        </p:txBody>
      </p:sp>
      <p:sp>
        <p:nvSpPr>
          <p:cNvPr id="4" name="TextBox 3"/>
          <p:cNvSpPr txBox="1"/>
          <p:nvPr/>
        </p:nvSpPr>
        <p:spPr>
          <a:xfrm>
            <a:off x="489047" y="334806"/>
            <a:ext cx="2855405" cy="276999"/>
          </a:xfrm>
          <a:prstGeom prst="rect">
            <a:avLst/>
          </a:prstGeom>
          <a:noFill/>
        </p:spPr>
        <p:txBody>
          <a:bodyPr wrap="square" rtlCol="0">
            <a:spAutoFit/>
          </a:bodyPr>
          <a:lstStyle/>
          <a:p>
            <a:r>
              <a:rPr lang="en-US" sz="1200" dirty="0" smtClean="0"/>
              <a:t>Black bar to protect student privacy</a:t>
            </a:r>
            <a:endParaRPr lang="en-US" sz="1200" dirty="0"/>
          </a:p>
        </p:txBody>
      </p:sp>
    </p:spTree>
    <p:extLst>
      <p:ext uri="{BB962C8B-B14F-4D97-AF65-F5344CB8AC3E}">
        <p14:creationId xmlns:p14="http://schemas.microsoft.com/office/powerpoint/2010/main" val="3390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83608" y="1436644"/>
            <a:ext cx="6077964" cy="3008893"/>
          </a:xfrm>
          <a:prstGeom prst="rect">
            <a:avLst/>
          </a:prstGeom>
        </p:spPr>
      </p:pic>
      <p:sp>
        <p:nvSpPr>
          <p:cNvPr id="2" name="TextBox 1"/>
          <p:cNvSpPr txBox="1"/>
          <p:nvPr/>
        </p:nvSpPr>
        <p:spPr>
          <a:xfrm>
            <a:off x="1010500" y="4445537"/>
            <a:ext cx="7046188" cy="1938992"/>
          </a:xfrm>
          <a:prstGeom prst="rect">
            <a:avLst/>
          </a:prstGeom>
          <a:noFill/>
        </p:spPr>
        <p:txBody>
          <a:bodyPr wrap="square" rtlCol="0">
            <a:spAutoFit/>
          </a:bodyPr>
          <a:lstStyle/>
          <a:p>
            <a:pPr marL="342900" indent="-342900">
              <a:buFont typeface="Arial"/>
              <a:buChar char="•"/>
            </a:pPr>
            <a:r>
              <a:rPr lang="en-US" sz="2400" dirty="0" smtClean="0">
                <a:latin typeface="Times New Roman"/>
                <a:cs typeface="Times New Roman"/>
              </a:rPr>
              <a:t>Florence CS curriculum grid</a:t>
            </a:r>
          </a:p>
          <a:p>
            <a:pPr marL="342900" indent="-342900">
              <a:buFont typeface="Arial"/>
              <a:buChar char="•"/>
            </a:pPr>
            <a:r>
              <a:rPr lang="en-US" sz="2400" dirty="0" smtClean="0">
                <a:latin typeface="Times New Roman"/>
                <a:cs typeface="Times New Roman"/>
              </a:rPr>
              <a:t>Lund </a:t>
            </a:r>
            <a:r>
              <a:rPr lang="en-US" sz="2400" dirty="0">
                <a:latin typeface="Times New Roman"/>
                <a:cs typeface="Times New Roman"/>
              </a:rPr>
              <a:t>CE curriculum grid </a:t>
            </a:r>
          </a:p>
          <a:p>
            <a:pPr marL="342900" indent="-342900">
              <a:buFont typeface="Arial"/>
              <a:buChar char="•"/>
            </a:pPr>
            <a:r>
              <a:rPr lang="en-US" sz="2400" dirty="0" smtClean="0">
                <a:latin typeface="Times New Roman"/>
                <a:cs typeface="Times New Roman"/>
              </a:rPr>
              <a:t>Osaka EE curriculum grid</a:t>
            </a:r>
          </a:p>
          <a:p>
            <a:pPr marL="342900" indent="-342900">
              <a:buFont typeface="Arial"/>
              <a:buChar char="•"/>
            </a:pPr>
            <a:r>
              <a:rPr lang="en-US" sz="2400" dirty="0" smtClean="0">
                <a:latin typeface="Times New Roman"/>
                <a:cs typeface="Times New Roman"/>
              </a:rPr>
              <a:t>Show Edinburgh ME curriculum grid</a:t>
            </a:r>
          </a:p>
          <a:p>
            <a:pPr marL="342900" indent="-342900">
              <a:buFont typeface="Arial"/>
              <a:buChar char="•"/>
            </a:pPr>
            <a:r>
              <a:rPr lang="en-US" sz="2400" dirty="0">
                <a:latin typeface="Times New Roman"/>
                <a:cs typeface="Times New Roman"/>
              </a:rPr>
              <a:t>Show Edinburgh </a:t>
            </a:r>
            <a:r>
              <a:rPr lang="en-US" sz="2400" dirty="0" smtClean="0">
                <a:latin typeface="Times New Roman"/>
                <a:cs typeface="Times New Roman"/>
              </a:rPr>
              <a:t>Spreadsheet</a:t>
            </a:r>
            <a:endParaRPr lang="en-US" sz="2400" dirty="0">
              <a:latin typeface="Times New Roman"/>
              <a:cs typeface="Times New Roman"/>
            </a:endParaRPr>
          </a:p>
        </p:txBody>
      </p:sp>
      <p:sp>
        <p:nvSpPr>
          <p:cNvPr id="3" name="TextBox 2"/>
          <p:cNvSpPr txBox="1"/>
          <p:nvPr/>
        </p:nvSpPr>
        <p:spPr>
          <a:xfrm>
            <a:off x="996845" y="491564"/>
            <a:ext cx="7059843" cy="584776"/>
          </a:xfrm>
          <a:prstGeom prst="rect">
            <a:avLst/>
          </a:prstGeom>
          <a:noFill/>
        </p:spPr>
        <p:txBody>
          <a:bodyPr wrap="square" rtlCol="0">
            <a:spAutoFit/>
          </a:bodyPr>
          <a:lstStyle/>
          <a:p>
            <a:pPr algn="ctr"/>
            <a:r>
              <a:rPr lang="en-US" sz="3200" dirty="0">
                <a:latin typeface="Times New Roman"/>
                <a:cs typeface="Times New Roman"/>
              </a:rPr>
              <a:t>Samples of what works at UCSB</a:t>
            </a:r>
          </a:p>
        </p:txBody>
      </p:sp>
    </p:spTree>
    <p:extLst>
      <p:ext uri="{BB962C8B-B14F-4D97-AF65-F5344CB8AC3E}">
        <p14:creationId xmlns:p14="http://schemas.microsoft.com/office/powerpoint/2010/main" val="3045189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a:cs typeface="Times New Roman"/>
              </a:rPr>
              <a:t>Internships and Research Abroad</a:t>
            </a:r>
            <a:endParaRPr lang="en-US" sz="4000" dirty="0"/>
          </a:p>
        </p:txBody>
      </p:sp>
      <p:sp>
        <p:nvSpPr>
          <p:cNvPr id="3" name="Content Placeholder 2"/>
          <p:cNvSpPr>
            <a:spLocks noGrp="1"/>
          </p:cNvSpPr>
          <p:nvPr>
            <p:ph idx="1"/>
          </p:nvPr>
        </p:nvSpPr>
        <p:spPr/>
        <p:txBody>
          <a:bodyPr/>
          <a:lstStyle/>
          <a:p>
            <a:pPr marL="0" indent="0">
              <a:buNone/>
            </a:pPr>
            <a:r>
              <a:rPr lang="en-US" dirty="0">
                <a:latin typeface="Times New Roman"/>
                <a:cs typeface="Times New Roman"/>
              </a:rPr>
              <a:t>The technological revolution is driving a new global economy, greatly increasing the demand for an internationally skilled workforce prepared to conduct business across cultural and national borders.</a:t>
            </a:r>
          </a:p>
          <a:p>
            <a:pPr marL="0" indent="0">
              <a:buNone/>
            </a:pPr>
            <a:r>
              <a:rPr lang="en-US" dirty="0">
                <a:latin typeface="Times New Roman"/>
                <a:cs typeface="Times New Roman"/>
              </a:rPr>
              <a:t>      </a:t>
            </a:r>
            <a:r>
              <a:rPr lang="en-US" sz="2800" i="1" dirty="0">
                <a:latin typeface="Times New Roman"/>
                <a:cs typeface="Times New Roman"/>
              </a:rPr>
              <a:t>IIE Generation Study Abroad</a:t>
            </a:r>
            <a:endParaRPr lang="en-US" dirty="0">
              <a:latin typeface="Times New Roman"/>
              <a:cs typeface="Times New Roman"/>
            </a:endParaRPr>
          </a:p>
          <a:p>
            <a:pPr marL="0" indent="0">
              <a:buNone/>
            </a:pPr>
            <a:endParaRPr lang="en-US" dirty="0"/>
          </a:p>
        </p:txBody>
      </p:sp>
    </p:spTree>
    <p:extLst>
      <p:ext uri="{BB962C8B-B14F-4D97-AF65-F5344CB8AC3E}">
        <p14:creationId xmlns:p14="http://schemas.microsoft.com/office/powerpoint/2010/main" val="1741499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597</TotalTime>
  <Words>943</Words>
  <Application>Microsoft Office PowerPoint</Application>
  <PresentationFormat>On-screen Show (4:3)</PresentationFormat>
  <Paragraphs>125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PowerPoint Presentation</vt:lpstr>
      <vt:lpstr>A few interesting stats and facts US and UC students abroad </vt:lpstr>
      <vt:lpstr>PowerPoint Presentation</vt:lpstr>
      <vt:lpstr>Recruitment &amp; Promoting EAP</vt:lpstr>
      <vt:lpstr>Tips</vt:lpstr>
      <vt:lpstr>Tools</vt:lpstr>
      <vt:lpstr>More tips and tools</vt:lpstr>
      <vt:lpstr>PowerPoint Presentation</vt:lpstr>
      <vt:lpstr>Internships and Research Abroad</vt:lpstr>
      <vt:lpstr>Potential Hurdles </vt:lpstr>
      <vt:lpstr>Internships and Research Abroad</vt:lpstr>
      <vt:lpstr>Summer Courses, Internships,  Research &amp; Project Based Options</vt:lpstr>
      <vt:lpstr>EAP &amp; ABET</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Tacy</dc:creator>
  <cp:lastModifiedBy>User</cp:lastModifiedBy>
  <cp:revision>79</cp:revision>
  <cp:lastPrinted>2016-05-04T05:21:04Z</cp:lastPrinted>
  <dcterms:created xsi:type="dcterms:W3CDTF">2016-04-26T17:12:43Z</dcterms:created>
  <dcterms:modified xsi:type="dcterms:W3CDTF">2016-05-09T22:57:07Z</dcterms:modified>
</cp:coreProperties>
</file>