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81" r:id="rId3"/>
    <p:sldId id="257" r:id="rId4"/>
    <p:sldId id="259" r:id="rId5"/>
    <p:sldId id="258" r:id="rId6"/>
    <p:sldId id="262" r:id="rId7"/>
    <p:sldId id="263" r:id="rId8"/>
    <p:sldId id="280" r:id="rId9"/>
    <p:sldId id="260" r:id="rId10"/>
    <p:sldId id="264" r:id="rId11"/>
    <p:sldId id="269" r:id="rId12"/>
    <p:sldId id="265" r:id="rId13"/>
    <p:sldId id="270" r:id="rId14"/>
    <p:sldId id="271" r:id="rId15"/>
    <p:sldId id="282" r:id="rId16"/>
    <p:sldId id="273" r:id="rId17"/>
    <p:sldId id="274" r:id="rId18"/>
    <p:sldId id="275" r:id="rId19"/>
    <p:sldId id="276" r:id="rId20"/>
    <p:sldId id="266" r:id="rId21"/>
    <p:sldId id="267" r:id="rId22"/>
    <p:sldId id="277" r:id="rId23"/>
    <p:sldId id="278" r:id="rId24"/>
    <p:sldId id="268" r:id="rId25"/>
    <p:sldId id="279"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C10"/>
    <a:srgbClr val="281D6D"/>
    <a:srgbClr val="4A121A"/>
    <a:srgbClr val="2D87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CD577B-9EA3-4F0F-A16A-18BB8528F852}"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985F28FF-930C-4C31-BC03-AB75EF161467}">
      <dgm:prSet phldrT="[Text]" custT="1"/>
      <dgm:spPr>
        <a:solidFill>
          <a:schemeClr val="accent1"/>
        </a:solidFill>
      </dgm:spPr>
      <dgm:t>
        <a:bodyPr/>
        <a:lstStyle/>
        <a:p>
          <a:r>
            <a:rPr lang="en-US" sz="1700" dirty="0" smtClean="0">
              <a:solidFill>
                <a:schemeClr val="bg1"/>
              </a:solidFill>
            </a:rPr>
            <a:t>Accepted</a:t>
          </a:r>
          <a:endParaRPr lang="en-US" sz="1700" dirty="0">
            <a:solidFill>
              <a:schemeClr val="bg1"/>
            </a:solidFill>
          </a:endParaRPr>
        </a:p>
      </dgm:t>
    </dgm:pt>
    <dgm:pt modelId="{349DA765-C012-4235-B522-CC74E8104FF0}" type="parTrans" cxnId="{605851BB-39E6-425C-9504-6B074B15E21B}">
      <dgm:prSet/>
      <dgm:spPr/>
      <dgm:t>
        <a:bodyPr/>
        <a:lstStyle/>
        <a:p>
          <a:endParaRPr lang="en-US"/>
        </a:p>
      </dgm:t>
    </dgm:pt>
    <dgm:pt modelId="{55125D45-B3EA-42A7-8297-513D94F58313}" type="sibTrans" cxnId="{605851BB-39E6-425C-9504-6B074B15E21B}">
      <dgm:prSet/>
      <dgm:spPr/>
      <dgm:t>
        <a:bodyPr/>
        <a:lstStyle/>
        <a:p>
          <a:endParaRPr lang="en-US"/>
        </a:p>
      </dgm:t>
    </dgm:pt>
    <dgm:pt modelId="{BDF0CA75-CF5D-411D-875F-2526555BCC08}">
      <dgm:prSet phldrT="[Text]" custT="1"/>
      <dgm:spPr>
        <a:solidFill>
          <a:schemeClr val="accent1"/>
        </a:solidFill>
      </dgm:spPr>
      <dgm:t>
        <a:bodyPr/>
        <a:lstStyle/>
        <a:p>
          <a:r>
            <a:rPr lang="en-US" sz="1700" dirty="0" smtClean="0">
              <a:solidFill>
                <a:schemeClr val="bg1"/>
              </a:solidFill>
            </a:rPr>
            <a:t>Applies for “Certificate of Eligibility (I-20 or DS-2019) with the OISS</a:t>
          </a:r>
          <a:endParaRPr lang="en-US" sz="1700" dirty="0">
            <a:solidFill>
              <a:schemeClr val="bg1"/>
            </a:solidFill>
          </a:endParaRPr>
        </a:p>
      </dgm:t>
    </dgm:pt>
    <dgm:pt modelId="{50CDDCE0-1113-4823-8A0C-C1EA4C2DA0AD}" type="parTrans" cxnId="{C0C34CBE-9789-4F64-9D66-F1A2E3832A3E}">
      <dgm:prSet/>
      <dgm:spPr/>
      <dgm:t>
        <a:bodyPr/>
        <a:lstStyle/>
        <a:p>
          <a:endParaRPr lang="en-US"/>
        </a:p>
      </dgm:t>
    </dgm:pt>
    <dgm:pt modelId="{0216F399-856E-480F-93B9-B8C36AF59F6B}" type="sibTrans" cxnId="{C0C34CBE-9789-4F64-9D66-F1A2E3832A3E}">
      <dgm:prSet/>
      <dgm:spPr/>
      <dgm:t>
        <a:bodyPr/>
        <a:lstStyle/>
        <a:p>
          <a:endParaRPr lang="en-US"/>
        </a:p>
      </dgm:t>
    </dgm:pt>
    <dgm:pt modelId="{1AC477EB-6277-411C-80C0-A4BE9E3D4367}">
      <dgm:prSet phldrT="[Text]" custT="1"/>
      <dgm:spPr/>
      <dgm:t>
        <a:bodyPr/>
        <a:lstStyle/>
        <a:p>
          <a:r>
            <a:rPr lang="en-US" sz="1800" dirty="0" smtClean="0"/>
            <a:t>Applies for student </a:t>
          </a:r>
          <a:r>
            <a:rPr lang="en-US" sz="1700" dirty="0" smtClean="0"/>
            <a:t>visa</a:t>
          </a:r>
          <a:endParaRPr lang="en-US" sz="1700" dirty="0"/>
        </a:p>
      </dgm:t>
    </dgm:pt>
    <dgm:pt modelId="{453E9718-63A6-41A4-97A6-0BED49FFC3BC}" type="parTrans" cxnId="{97A993F1-5D98-49F6-8225-690DAEA9955A}">
      <dgm:prSet/>
      <dgm:spPr/>
      <dgm:t>
        <a:bodyPr/>
        <a:lstStyle/>
        <a:p>
          <a:endParaRPr lang="en-US"/>
        </a:p>
      </dgm:t>
    </dgm:pt>
    <dgm:pt modelId="{CE8DD98A-ABF3-4159-B00E-42314E138CEF}" type="sibTrans" cxnId="{97A993F1-5D98-49F6-8225-690DAEA9955A}">
      <dgm:prSet/>
      <dgm:spPr/>
      <dgm:t>
        <a:bodyPr/>
        <a:lstStyle/>
        <a:p>
          <a:endParaRPr lang="en-US"/>
        </a:p>
      </dgm:t>
    </dgm:pt>
    <dgm:pt modelId="{E76C68E3-3D91-432A-89A8-5BFD92CE4210}">
      <dgm:prSet phldrT="[Text]" custT="1"/>
      <dgm:spPr/>
      <dgm:t>
        <a:bodyPr/>
        <a:lstStyle/>
        <a:p>
          <a:r>
            <a:rPr lang="en-US" sz="1700" dirty="0" smtClean="0"/>
            <a:t>Attends orientation and checks in with the OISS within 30 days of arrival</a:t>
          </a:r>
          <a:endParaRPr lang="en-US" sz="1700" dirty="0"/>
        </a:p>
      </dgm:t>
    </dgm:pt>
    <dgm:pt modelId="{A14A8393-4030-4536-B8A2-62975BF98C74}" type="parTrans" cxnId="{1BCE58E2-2938-4A6D-A703-EB0ED538F846}">
      <dgm:prSet/>
      <dgm:spPr/>
      <dgm:t>
        <a:bodyPr/>
        <a:lstStyle/>
        <a:p>
          <a:endParaRPr lang="en-US"/>
        </a:p>
      </dgm:t>
    </dgm:pt>
    <dgm:pt modelId="{B8632AAF-37B0-44FA-B052-C3E37EA14896}" type="sibTrans" cxnId="{1BCE58E2-2938-4A6D-A703-EB0ED538F846}">
      <dgm:prSet/>
      <dgm:spPr/>
      <dgm:t>
        <a:bodyPr/>
        <a:lstStyle/>
        <a:p>
          <a:endParaRPr lang="en-US"/>
        </a:p>
      </dgm:t>
    </dgm:pt>
    <dgm:pt modelId="{31CA1364-4439-4C60-A139-E7B588E5DB63}">
      <dgm:prSet phldrT="[Text]" custT="1"/>
      <dgm:spPr/>
      <dgm:t>
        <a:bodyPr/>
        <a:lstStyle/>
        <a:p>
          <a:r>
            <a:rPr lang="en-US" sz="1700" dirty="0" smtClean="0"/>
            <a:t>Classes begin </a:t>
          </a:r>
          <a:endParaRPr lang="en-US" sz="1700" dirty="0"/>
        </a:p>
      </dgm:t>
    </dgm:pt>
    <dgm:pt modelId="{7EF440C4-ED19-401F-AD5D-E41E8161630D}" type="parTrans" cxnId="{1A0CF641-0246-403C-A590-66CC7D456BC2}">
      <dgm:prSet/>
      <dgm:spPr/>
      <dgm:t>
        <a:bodyPr/>
        <a:lstStyle/>
        <a:p>
          <a:endParaRPr lang="en-US"/>
        </a:p>
      </dgm:t>
    </dgm:pt>
    <dgm:pt modelId="{83193478-8481-482F-B254-18EBA0661EA0}" type="sibTrans" cxnId="{1A0CF641-0246-403C-A590-66CC7D456BC2}">
      <dgm:prSet/>
      <dgm:spPr/>
      <dgm:t>
        <a:bodyPr/>
        <a:lstStyle/>
        <a:p>
          <a:endParaRPr lang="en-US"/>
        </a:p>
      </dgm:t>
    </dgm:pt>
    <dgm:pt modelId="{1B4D9E73-EF0D-409C-892A-755EC663F962}">
      <dgm:prSet phldrT="[Text]" custT="1"/>
      <dgm:spPr/>
      <dgm:t>
        <a:bodyPr/>
        <a:lstStyle/>
        <a:p>
          <a:r>
            <a:rPr lang="en-US" sz="1700" dirty="0" smtClean="0"/>
            <a:t>Works towards degree requirements</a:t>
          </a:r>
          <a:endParaRPr lang="en-US" sz="1700" dirty="0"/>
        </a:p>
      </dgm:t>
    </dgm:pt>
    <dgm:pt modelId="{7EA44B4F-317B-47B9-8B67-DB32D5A389F9}" type="parTrans" cxnId="{B5CF9C7D-E63C-49E2-8A20-5C0EE86109C8}">
      <dgm:prSet/>
      <dgm:spPr/>
      <dgm:t>
        <a:bodyPr/>
        <a:lstStyle/>
        <a:p>
          <a:endParaRPr lang="en-US"/>
        </a:p>
      </dgm:t>
    </dgm:pt>
    <dgm:pt modelId="{B9F2DFB5-6166-464F-A0B2-0EE6FAE54A64}" type="sibTrans" cxnId="{B5CF9C7D-E63C-49E2-8A20-5C0EE86109C8}">
      <dgm:prSet/>
      <dgm:spPr/>
      <dgm:t>
        <a:bodyPr/>
        <a:lstStyle/>
        <a:p>
          <a:endParaRPr lang="en-US"/>
        </a:p>
      </dgm:t>
    </dgm:pt>
    <dgm:pt modelId="{DE5D5208-9E3C-4A3E-9F22-29A9E5191068}">
      <dgm:prSet phldrT="[Text]" custT="1"/>
      <dgm:spPr/>
      <dgm:t>
        <a:bodyPr/>
        <a:lstStyle/>
        <a:p>
          <a:r>
            <a:rPr lang="en-US" sz="1700" dirty="0" smtClean="0"/>
            <a:t>Applies for post-completion work authorization</a:t>
          </a:r>
          <a:endParaRPr lang="en-US" sz="1700" dirty="0"/>
        </a:p>
      </dgm:t>
    </dgm:pt>
    <dgm:pt modelId="{779B5ED9-C45B-4278-9E10-DAF0F6508350}" type="parTrans" cxnId="{5D4DAFB0-D659-4867-8F8C-7998F17B0608}">
      <dgm:prSet/>
      <dgm:spPr/>
      <dgm:t>
        <a:bodyPr/>
        <a:lstStyle/>
        <a:p>
          <a:endParaRPr lang="en-US"/>
        </a:p>
      </dgm:t>
    </dgm:pt>
    <dgm:pt modelId="{8A7156B7-F6CD-44C1-B48D-6C6A9334FBF8}" type="sibTrans" cxnId="{5D4DAFB0-D659-4867-8F8C-7998F17B0608}">
      <dgm:prSet/>
      <dgm:spPr/>
      <dgm:t>
        <a:bodyPr/>
        <a:lstStyle/>
        <a:p>
          <a:endParaRPr lang="en-US"/>
        </a:p>
      </dgm:t>
    </dgm:pt>
    <dgm:pt modelId="{E8A18941-2572-46DC-B805-C5FC2AAF8869}">
      <dgm:prSet phldrT="[Text]" custT="1"/>
      <dgm:spPr/>
      <dgm:t>
        <a:bodyPr/>
        <a:lstStyle/>
        <a:p>
          <a:r>
            <a:rPr lang="en-US" sz="1700" dirty="0" smtClean="0"/>
            <a:t>Graduates </a:t>
          </a:r>
          <a:endParaRPr lang="en-US" sz="1700" dirty="0"/>
        </a:p>
      </dgm:t>
    </dgm:pt>
    <dgm:pt modelId="{32DBD788-8B6C-4584-870F-D11DF8709573}" type="parTrans" cxnId="{8921A220-7067-4D6B-9BF2-A3E9D1098FD3}">
      <dgm:prSet/>
      <dgm:spPr/>
      <dgm:t>
        <a:bodyPr/>
        <a:lstStyle/>
        <a:p>
          <a:endParaRPr lang="en-US"/>
        </a:p>
      </dgm:t>
    </dgm:pt>
    <dgm:pt modelId="{52C303FB-06D5-4D42-A8F4-64C60B179A17}" type="sibTrans" cxnId="{8921A220-7067-4D6B-9BF2-A3E9D1098FD3}">
      <dgm:prSet/>
      <dgm:spPr/>
      <dgm:t>
        <a:bodyPr/>
        <a:lstStyle/>
        <a:p>
          <a:endParaRPr lang="en-US"/>
        </a:p>
      </dgm:t>
    </dgm:pt>
    <dgm:pt modelId="{049D5571-1735-4379-A1D7-F55A493EBEDF}">
      <dgm:prSet phldrT="[Text]" custT="1"/>
      <dgm:spPr/>
      <dgm:t>
        <a:bodyPr/>
        <a:lstStyle/>
        <a:p>
          <a:r>
            <a:rPr lang="en-US" sz="1700" dirty="0" smtClean="0"/>
            <a:t>Begins working, transfers to new school, or leaves the U.S. </a:t>
          </a:r>
          <a:endParaRPr lang="en-US" sz="1700" dirty="0"/>
        </a:p>
      </dgm:t>
    </dgm:pt>
    <dgm:pt modelId="{D0091624-038C-4CE7-B50D-D723DC0B0069}" type="parTrans" cxnId="{A7949AD1-3FF9-4426-9512-A750ADF1D0E6}">
      <dgm:prSet/>
      <dgm:spPr/>
      <dgm:t>
        <a:bodyPr/>
        <a:lstStyle/>
        <a:p>
          <a:endParaRPr lang="en-US"/>
        </a:p>
      </dgm:t>
    </dgm:pt>
    <dgm:pt modelId="{7F4FBF48-92CB-405B-8983-34CBF09D17D5}" type="sibTrans" cxnId="{A7949AD1-3FF9-4426-9512-A750ADF1D0E6}">
      <dgm:prSet/>
      <dgm:spPr/>
      <dgm:t>
        <a:bodyPr/>
        <a:lstStyle/>
        <a:p>
          <a:endParaRPr lang="en-US"/>
        </a:p>
      </dgm:t>
    </dgm:pt>
    <dgm:pt modelId="{28AE50A6-26D8-433F-AD17-9346E98B109A}" type="pres">
      <dgm:prSet presAssocID="{C7CD577B-9EA3-4F0F-A16A-18BB8528F852}" presName="Name0" presStyleCnt="0">
        <dgm:presLayoutVars>
          <dgm:dir/>
          <dgm:resizeHandles/>
        </dgm:presLayoutVars>
      </dgm:prSet>
      <dgm:spPr/>
      <dgm:t>
        <a:bodyPr/>
        <a:lstStyle/>
        <a:p>
          <a:endParaRPr lang="en-US"/>
        </a:p>
      </dgm:t>
    </dgm:pt>
    <dgm:pt modelId="{B8C3C352-ECD9-4A2B-82DA-385667C04BD0}" type="pres">
      <dgm:prSet presAssocID="{985F28FF-930C-4C31-BC03-AB75EF161467}" presName="compNode" presStyleCnt="0"/>
      <dgm:spPr/>
    </dgm:pt>
    <dgm:pt modelId="{5922388E-CFD2-433F-8973-B8D6EC14EB92}" type="pres">
      <dgm:prSet presAssocID="{985F28FF-930C-4C31-BC03-AB75EF161467}" presName="dummyConnPt" presStyleCnt="0"/>
      <dgm:spPr/>
    </dgm:pt>
    <dgm:pt modelId="{F626929A-BF6D-4672-A57D-DF3DFFD93FA8}" type="pres">
      <dgm:prSet presAssocID="{985F28FF-930C-4C31-BC03-AB75EF161467}" presName="node" presStyleLbl="node1" presStyleIdx="0" presStyleCnt="9">
        <dgm:presLayoutVars>
          <dgm:bulletEnabled val="1"/>
        </dgm:presLayoutVars>
      </dgm:prSet>
      <dgm:spPr/>
      <dgm:t>
        <a:bodyPr/>
        <a:lstStyle/>
        <a:p>
          <a:endParaRPr lang="en-US"/>
        </a:p>
      </dgm:t>
    </dgm:pt>
    <dgm:pt modelId="{2F651487-621E-44A1-A417-99E107479EE4}" type="pres">
      <dgm:prSet presAssocID="{55125D45-B3EA-42A7-8297-513D94F58313}" presName="sibTrans" presStyleLbl="bgSibTrans2D1" presStyleIdx="0" presStyleCnt="8"/>
      <dgm:spPr/>
      <dgm:t>
        <a:bodyPr/>
        <a:lstStyle/>
        <a:p>
          <a:endParaRPr lang="en-US"/>
        </a:p>
      </dgm:t>
    </dgm:pt>
    <dgm:pt modelId="{3DADF0B6-18BE-4185-8E92-3EF8C36DC01B}" type="pres">
      <dgm:prSet presAssocID="{BDF0CA75-CF5D-411D-875F-2526555BCC08}" presName="compNode" presStyleCnt="0"/>
      <dgm:spPr/>
    </dgm:pt>
    <dgm:pt modelId="{5F7E7835-41B9-40A7-96F2-B17EB088C37B}" type="pres">
      <dgm:prSet presAssocID="{BDF0CA75-CF5D-411D-875F-2526555BCC08}" presName="dummyConnPt" presStyleCnt="0"/>
      <dgm:spPr/>
    </dgm:pt>
    <dgm:pt modelId="{B67F74D5-EBB7-44DD-9764-5505DBFEC42A}" type="pres">
      <dgm:prSet presAssocID="{BDF0CA75-CF5D-411D-875F-2526555BCC08}" presName="node" presStyleLbl="node1" presStyleIdx="1" presStyleCnt="9">
        <dgm:presLayoutVars>
          <dgm:bulletEnabled val="1"/>
        </dgm:presLayoutVars>
      </dgm:prSet>
      <dgm:spPr/>
      <dgm:t>
        <a:bodyPr/>
        <a:lstStyle/>
        <a:p>
          <a:endParaRPr lang="en-US"/>
        </a:p>
      </dgm:t>
    </dgm:pt>
    <dgm:pt modelId="{22713112-398D-4CF6-BA5E-DB35E27B7A2F}" type="pres">
      <dgm:prSet presAssocID="{0216F399-856E-480F-93B9-B8C36AF59F6B}" presName="sibTrans" presStyleLbl="bgSibTrans2D1" presStyleIdx="1" presStyleCnt="8"/>
      <dgm:spPr/>
      <dgm:t>
        <a:bodyPr/>
        <a:lstStyle/>
        <a:p>
          <a:endParaRPr lang="en-US"/>
        </a:p>
      </dgm:t>
    </dgm:pt>
    <dgm:pt modelId="{4E472AB4-3D3D-44F6-9EF1-AF30902F2685}" type="pres">
      <dgm:prSet presAssocID="{1AC477EB-6277-411C-80C0-A4BE9E3D4367}" presName="compNode" presStyleCnt="0"/>
      <dgm:spPr/>
    </dgm:pt>
    <dgm:pt modelId="{5F85809F-F62D-4D7A-9E3E-A005CA6EF56E}" type="pres">
      <dgm:prSet presAssocID="{1AC477EB-6277-411C-80C0-A4BE9E3D4367}" presName="dummyConnPt" presStyleCnt="0"/>
      <dgm:spPr/>
    </dgm:pt>
    <dgm:pt modelId="{EEE6660D-4CDA-4CCB-ADE7-F4FC3DF5DB26}" type="pres">
      <dgm:prSet presAssocID="{1AC477EB-6277-411C-80C0-A4BE9E3D4367}" presName="node" presStyleLbl="node1" presStyleIdx="2" presStyleCnt="9">
        <dgm:presLayoutVars>
          <dgm:bulletEnabled val="1"/>
        </dgm:presLayoutVars>
      </dgm:prSet>
      <dgm:spPr/>
      <dgm:t>
        <a:bodyPr/>
        <a:lstStyle/>
        <a:p>
          <a:endParaRPr lang="en-US"/>
        </a:p>
      </dgm:t>
    </dgm:pt>
    <dgm:pt modelId="{5FD76046-5C3F-4190-A305-AE985D8EAAD6}" type="pres">
      <dgm:prSet presAssocID="{CE8DD98A-ABF3-4159-B00E-42314E138CEF}" presName="sibTrans" presStyleLbl="bgSibTrans2D1" presStyleIdx="2" presStyleCnt="8"/>
      <dgm:spPr/>
      <dgm:t>
        <a:bodyPr/>
        <a:lstStyle/>
        <a:p>
          <a:endParaRPr lang="en-US"/>
        </a:p>
      </dgm:t>
    </dgm:pt>
    <dgm:pt modelId="{16A97570-E40B-4988-9529-7F0BC9A44132}" type="pres">
      <dgm:prSet presAssocID="{E76C68E3-3D91-432A-89A8-5BFD92CE4210}" presName="compNode" presStyleCnt="0"/>
      <dgm:spPr/>
    </dgm:pt>
    <dgm:pt modelId="{9F1DAB58-5892-4CED-82C4-6892382DAFCE}" type="pres">
      <dgm:prSet presAssocID="{E76C68E3-3D91-432A-89A8-5BFD92CE4210}" presName="dummyConnPt" presStyleCnt="0"/>
      <dgm:spPr/>
    </dgm:pt>
    <dgm:pt modelId="{3746F72D-7D7D-4C54-9393-947B3CBC7F41}" type="pres">
      <dgm:prSet presAssocID="{E76C68E3-3D91-432A-89A8-5BFD92CE4210}" presName="node" presStyleLbl="node1" presStyleIdx="3" presStyleCnt="9">
        <dgm:presLayoutVars>
          <dgm:bulletEnabled val="1"/>
        </dgm:presLayoutVars>
      </dgm:prSet>
      <dgm:spPr/>
      <dgm:t>
        <a:bodyPr/>
        <a:lstStyle/>
        <a:p>
          <a:endParaRPr lang="en-US"/>
        </a:p>
      </dgm:t>
    </dgm:pt>
    <dgm:pt modelId="{32C3C9A1-8F09-4C03-AE0E-77C0059B3A28}" type="pres">
      <dgm:prSet presAssocID="{B8632AAF-37B0-44FA-B052-C3E37EA14896}" presName="sibTrans" presStyleLbl="bgSibTrans2D1" presStyleIdx="3" presStyleCnt="8"/>
      <dgm:spPr/>
      <dgm:t>
        <a:bodyPr/>
        <a:lstStyle/>
        <a:p>
          <a:endParaRPr lang="en-US"/>
        </a:p>
      </dgm:t>
    </dgm:pt>
    <dgm:pt modelId="{31796AEB-F7FA-46ED-84E7-AB1364BB7922}" type="pres">
      <dgm:prSet presAssocID="{31CA1364-4439-4C60-A139-E7B588E5DB63}" presName="compNode" presStyleCnt="0"/>
      <dgm:spPr/>
    </dgm:pt>
    <dgm:pt modelId="{DB8FD95F-CCC0-41F1-A57B-CA45221B21C0}" type="pres">
      <dgm:prSet presAssocID="{31CA1364-4439-4C60-A139-E7B588E5DB63}" presName="dummyConnPt" presStyleCnt="0"/>
      <dgm:spPr/>
    </dgm:pt>
    <dgm:pt modelId="{5B4845EA-8B31-43DE-8A0F-B97DE99DC061}" type="pres">
      <dgm:prSet presAssocID="{31CA1364-4439-4C60-A139-E7B588E5DB63}" presName="node" presStyleLbl="node1" presStyleIdx="4" presStyleCnt="9">
        <dgm:presLayoutVars>
          <dgm:bulletEnabled val="1"/>
        </dgm:presLayoutVars>
      </dgm:prSet>
      <dgm:spPr/>
      <dgm:t>
        <a:bodyPr/>
        <a:lstStyle/>
        <a:p>
          <a:endParaRPr lang="en-US"/>
        </a:p>
      </dgm:t>
    </dgm:pt>
    <dgm:pt modelId="{B661A096-2860-4FCA-937B-987ABE80C3FB}" type="pres">
      <dgm:prSet presAssocID="{83193478-8481-482F-B254-18EBA0661EA0}" presName="sibTrans" presStyleLbl="bgSibTrans2D1" presStyleIdx="4" presStyleCnt="8"/>
      <dgm:spPr/>
      <dgm:t>
        <a:bodyPr/>
        <a:lstStyle/>
        <a:p>
          <a:endParaRPr lang="en-US"/>
        </a:p>
      </dgm:t>
    </dgm:pt>
    <dgm:pt modelId="{EFB00115-D14B-4C03-B8AB-5D2D6D85B49E}" type="pres">
      <dgm:prSet presAssocID="{1B4D9E73-EF0D-409C-892A-755EC663F962}" presName="compNode" presStyleCnt="0"/>
      <dgm:spPr/>
    </dgm:pt>
    <dgm:pt modelId="{80720F00-A842-40D9-BCEF-57D95DDB5C60}" type="pres">
      <dgm:prSet presAssocID="{1B4D9E73-EF0D-409C-892A-755EC663F962}" presName="dummyConnPt" presStyleCnt="0"/>
      <dgm:spPr/>
    </dgm:pt>
    <dgm:pt modelId="{4F64DB62-D76F-4F87-B512-DFC27A0A65A1}" type="pres">
      <dgm:prSet presAssocID="{1B4D9E73-EF0D-409C-892A-755EC663F962}" presName="node" presStyleLbl="node1" presStyleIdx="5" presStyleCnt="9">
        <dgm:presLayoutVars>
          <dgm:bulletEnabled val="1"/>
        </dgm:presLayoutVars>
      </dgm:prSet>
      <dgm:spPr/>
      <dgm:t>
        <a:bodyPr/>
        <a:lstStyle/>
        <a:p>
          <a:endParaRPr lang="en-US"/>
        </a:p>
      </dgm:t>
    </dgm:pt>
    <dgm:pt modelId="{BC64CBFC-83EE-4623-9DD8-CDAD9B41FB63}" type="pres">
      <dgm:prSet presAssocID="{B9F2DFB5-6166-464F-A0B2-0EE6FAE54A64}" presName="sibTrans" presStyleLbl="bgSibTrans2D1" presStyleIdx="5" presStyleCnt="8"/>
      <dgm:spPr/>
      <dgm:t>
        <a:bodyPr/>
        <a:lstStyle/>
        <a:p>
          <a:endParaRPr lang="en-US"/>
        </a:p>
      </dgm:t>
    </dgm:pt>
    <dgm:pt modelId="{A9B4B2F9-EEA7-4933-983F-8D8CE278F889}" type="pres">
      <dgm:prSet presAssocID="{DE5D5208-9E3C-4A3E-9F22-29A9E5191068}" presName="compNode" presStyleCnt="0"/>
      <dgm:spPr/>
    </dgm:pt>
    <dgm:pt modelId="{33492B41-D3FE-40F4-A6D6-837E92D715E9}" type="pres">
      <dgm:prSet presAssocID="{DE5D5208-9E3C-4A3E-9F22-29A9E5191068}" presName="dummyConnPt" presStyleCnt="0"/>
      <dgm:spPr/>
    </dgm:pt>
    <dgm:pt modelId="{B2B2A797-6429-47FE-A971-BD22B8E1A87B}" type="pres">
      <dgm:prSet presAssocID="{DE5D5208-9E3C-4A3E-9F22-29A9E5191068}" presName="node" presStyleLbl="node1" presStyleIdx="6" presStyleCnt="9">
        <dgm:presLayoutVars>
          <dgm:bulletEnabled val="1"/>
        </dgm:presLayoutVars>
      </dgm:prSet>
      <dgm:spPr/>
      <dgm:t>
        <a:bodyPr/>
        <a:lstStyle/>
        <a:p>
          <a:endParaRPr lang="en-US"/>
        </a:p>
      </dgm:t>
    </dgm:pt>
    <dgm:pt modelId="{9E8547A9-3480-447D-AC07-F500B7CBC615}" type="pres">
      <dgm:prSet presAssocID="{8A7156B7-F6CD-44C1-B48D-6C6A9334FBF8}" presName="sibTrans" presStyleLbl="bgSibTrans2D1" presStyleIdx="6" presStyleCnt="8"/>
      <dgm:spPr/>
      <dgm:t>
        <a:bodyPr/>
        <a:lstStyle/>
        <a:p>
          <a:endParaRPr lang="en-US"/>
        </a:p>
      </dgm:t>
    </dgm:pt>
    <dgm:pt modelId="{ADB69B9C-C97C-4F9D-AE4E-34BE55AB1177}" type="pres">
      <dgm:prSet presAssocID="{E8A18941-2572-46DC-B805-C5FC2AAF8869}" presName="compNode" presStyleCnt="0"/>
      <dgm:spPr/>
    </dgm:pt>
    <dgm:pt modelId="{9FF33D68-594B-428A-B022-BF787FD0D272}" type="pres">
      <dgm:prSet presAssocID="{E8A18941-2572-46DC-B805-C5FC2AAF8869}" presName="dummyConnPt" presStyleCnt="0"/>
      <dgm:spPr/>
    </dgm:pt>
    <dgm:pt modelId="{C87E1729-D34F-4F34-B825-0E4B2DE251C6}" type="pres">
      <dgm:prSet presAssocID="{E8A18941-2572-46DC-B805-C5FC2AAF8869}" presName="node" presStyleLbl="node1" presStyleIdx="7" presStyleCnt="9">
        <dgm:presLayoutVars>
          <dgm:bulletEnabled val="1"/>
        </dgm:presLayoutVars>
      </dgm:prSet>
      <dgm:spPr/>
      <dgm:t>
        <a:bodyPr/>
        <a:lstStyle/>
        <a:p>
          <a:endParaRPr lang="en-US"/>
        </a:p>
      </dgm:t>
    </dgm:pt>
    <dgm:pt modelId="{13E62EFE-371A-43A9-99C3-6FEE2FFE55C8}" type="pres">
      <dgm:prSet presAssocID="{52C303FB-06D5-4D42-A8F4-64C60B179A17}" presName="sibTrans" presStyleLbl="bgSibTrans2D1" presStyleIdx="7" presStyleCnt="8"/>
      <dgm:spPr/>
      <dgm:t>
        <a:bodyPr/>
        <a:lstStyle/>
        <a:p>
          <a:endParaRPr lang="en-US"/>
        </a:p>
      </dgm:t>
    </dgm:pt>
    <dgm:pt modelId="{73BC6DB8-EAEA-4E8D-836D-FD8EB100848F}" type="pres">
      <dgm:prSet presAssocID="{049D5571-1735-4379-A1D7-F55A493EBEDF}" presName="compNode" presStyleCnt="0"/>
      <dgm:spPr/>
    </dgm:pt>
    <dgm:pt modelId="{BCD97E04-E464-475D-A111-A3495D7B4F60}" type="pres">
      <dgm:prSet presAssocID="{049D5571-1735-4379-A1D7-F55A493EBEDF}" presName="dummyConnPt" presStyleCnt="0"/>
      <dgm:spPr/>
    </dgm:pt>
    <dgm:pt modelId="{BBDA1FC8-4517-45CB-BC7E-4FA1F4C56F77}" type="pres">
      <dgm:prSet presAssocID="{049D5571-1735-4379-A1D7-F55A493EBEDF}" presName="node" presStyleLbl="node1" presStyleIdx="8" presStyleCnt="9" custScaleX="113499">
        <dgm:presLayoutVars>
          <dgm:bulletEnabled val="1"/>
        </dgm:presLayoutVars>
      </dgm:prSet>
      <dgm:spPr/>
      <dgm:t>
        <a:bodyPr/>
        <a:lstStyle/>
        <a:p>
          <a:endParaRPr lang="en-US"/>
        </a:p>
      </dgm:t>
    </dgm:pt>
  </dgm:ptLst>
  <dgm:cxnLst>
    <dgm:cxn modelId="{2D32C91F-D464-4F00-91A4-13CE0947BDDA}" type="presOf" srcId="{B8632AAF-37B0-44FA-B052-C3E37EA14896}" destId="{32C3C9A1-8F09-4C03-AE0E-77C0059B3A28}" srcOrd="0" destOrd="0" presId="urn:microsoft.com/office/officeart/2005/8/layout/bProcess4"/>
    <dgm:cxn modelId="{B9F8379F-F1E6-43CD-B64B-851D6663D216}" type="presOf" srcId="{C7CD577B-9EA3-4F0F-A16A-18BB8528F852}" destId="{28AE50A6-26D8-433F-AD17-9346E98B109A}" srcOrd="0" destOrd="0" presId="urn:microsoft.com/office/officeart/2005/8/layout/bProcess4"/>
    <dgm:cxn modelId="{28CD3F77-D584-40CE-97B4-ECF78482BFDA}" type="presOf" srcId="{985F28FF-930C-4C31-BC03-AB75EF161467}" destId="{F626929A-BF6D-4672-A57D-DF3DFFD93FA8}" srcOrd="0" destOrd="0" presId="urn:microsoft.com/office/officeart/2005/8/layout/bProcess4"/>
    <dgm:cxn modelId="{C0F7AC34-8F04-4B9D-92F7-CA9246837FB7}" type="presOf" srcId="{E76C68E3-3D91-432A-89A8-5BFD92CE4210}" destId="{3746F72D-7D7D-4C54-9393-947B3CBC7F41}" srcOrd="0" destOrd="0" presId="urn:microsoft.com/office/officeart/2005/8/layout/bProcess4"/>
    <dgm:cxn modelId="{AB046F96-FDA8-49BB-8DEE-C9B18E477275}" type="presOf" srcId="{55125D45-B3EA-42A7-8297-513D94F58313}" destId="{2F651487-621E-44A1-A417-99E107479EE4}" srcOrd="0" destOrd="0" presId="urn:microsoft.com/office/officeart/2005/8/layout/bProcess4"/>
    <dgm:cxn modelId="{1BCE58E2-2938-4A6D-A703-EB0ED538F846}" srcId="{C7CD577B-9EA3-4F0F-A16A-18BB8528F852}" destId="{E76C68E3-3D91-432A-89A8-5BFD92CE4210}" srcOrd="3" destOrd="0" parTransId="{A14A8393-4030-4536-B8A2-62975BF98C74}" sibTransId="{B8632AAF-37B0-44FA-B052-C3E37EA14896}"/>
    <dgm:cxn modelId="{12D99D5B-C9D8-4C5C-B303-1728B9382992}" type="presOf" srcId="{DE5D5208-9E3C-4A3E-9F22-29A9E5191068}" destId="{B2B2A797-6429-47FE-A971-BD22B8E1A87B}" srcOrd="0" destOrd="0" presId="urn:microsoft.com/office/officeart/2005/8/layout/bProcess4"/>
    <dgm:cxn modelId="{C6EFAF66-3F0D-456E-8976-3964BCAA3A84}" type="presOf" srcId="{31CA1364-4439-4C60-A139-E7B588E5DB63}" destId="{5B4845EA-8B31-43DE-8A0F-B97DE99DC061}" srcOrd="0" destOrd="0" presId="urn:microsoft.com/office/officeart/2005/8/layout/bProcess4"/>
    <dgm:cxn modelId="{7F65B07D-9DA6-4EBF-BA96-7F42F5DE2F3C}" type="presOf" srcId="{E8A18941-2572-46DC-B805-C5FC2AAF8869}" destId="{C87E1729-D34F-4F34-B825-0E4B2DE251C6}" srcOrd="0" destOrd="0" presId="urn:microsoft.com/office/officeart/2005/8/layout/bProcess4"/>
    <dgm:cxn modelId="{2464F20C-EBAD-4301-A007-2BC9E754CC91}" type="presOf" srcId="{CE8DD98A-ABF3-4159-B00E-42314E138CEF}" destId="{5FD76046-5C3F-4190-A305-AE985D8EAAD6}" srcOrd="0" destOrd="0" presId="urn:microsoft.com/office/officeart/2005/8/layout/bProcess4"/>
    <dgm:cxn modelId="{FD4D48CC-4300-450F-A41E-E25F556A86C5}" type="presOf" srcId="{1AC477EB-6277-411C-80C0-A4BE9E3D4367}" destId="{EEE6660D-4CDA-4CCB-ADE7-F4FC3DF5DB26}" srcOrd="0" destOrd="0" presId="urn:microsoft.com/office/officeart/2005/8/layout/bProcess4"/>
    <dgm:cxn modelId="{DAB9C2E0-5CDE-4B3E-8E11-0C61E398CBE7}" type="presOf" srcId="{B9F2DFB5-6166-464F-A0B2-0EE6FAE54A64}" destId="{BC64CBFC-83EE-4623-9DD8-CDAD9B41FB63}" srcOrd="0" destOrd="0" presId="urn:microsoft.com/office/officeart/2005/8/layout/bProcess4"/>
    <dgm:cxn modelId="{D7EB0BA7-0DA5-4CD1-895E-E6493B460959}" type="presOf" srcId="{1B4D9E73-EF0D-409C-892A-755EC663F962}" destId="{4F64DB62-D76F-4F87-B512-DFC27A0A65A1}" srcOrd="0" destOrd="0" presId="urn:microsoft.com/office/officeart/2005/8/layout/bProcess4"/>
    <dgm:cxn modelId="{1A0CF641-0246-403C-A590-66CC7D456BC2}" srcId="{C7CD577B-9EA3-4F0F-A16A-18BB8528F852}" destId="{31CA1364-4439-4C60-A139-E7B588E5DB63}" srcOrd="4" destOrd="0" parTransId="{7EF440C4-ED19-401F-AD5D-E41E8161630D}" sibTransId="{83193478-8481-482F-B254-18EBA0661EA0}"/>
    <dgm:cxn modelId="{5D4DAFB0-D659-4867-8F8C-7998F17B0608}" srcId="{C7CD577B-9EA3-4F0F-A16A-18BB8528F852}" destId="{DE5D5208-9E3C-4A3E-9F22-29A9E5191068}" srcOrd="6" destOrd="0" parTransId="{779B5ED9-C45B-4278-9E10-DAF0F6508350}" sibTransId="{8A7156B7-F6CD-44C1-B48D-6C6A9334FBF8}"/>
    <dgm:cxn modelId="{7050391A-5569-4242-8CCE-FD69D8EBC7EE}" type="presOf" srcId="{8A7156B7-F6CD-44C1-B48D-6C6A9334FBF8}" destId="{9E8547A9-3480-447D-AC07-F500B7CBC615}" srcOrd="0" destOrd="0" presId="urn:microsoft.com/office/officeart/2005/8/layout/bProcess4"/>
    <dgm:cxn modelId="{C0C34CBE-9789-4F64-9D66-F1A2E3832A3E}" srcId="{C7CD577B-9EA3-4F0F-A16A-18BB8528F852}" destId="{BDF0CA75-CF5D-411D-875F-2526555BCC08}" srcOrd="1" destOrd="0" parTransId="{50CDDCE0-1113-4823-8A0C-C1EA4C2DA0AD}" sibTransId="{0216F399-856E-480F-93B9-B8C36AF59F6B}"/>
    <dgm:cxn modelId="{96AB6C2E-DA6D-44AC-A747-42C908E1C6ED}" type="presOf" srcId="{0216F399-856E-480F-93B9-B8C36AF59F6B}" destId="{22713112-398D-4CF6-BA5E-DB35E27B7A2F}" srcOrd="0" destOrd="0" presId="urn:microsoft.com/office/officeart/2005/8/layout/bProcess4"/>
    <dgm:cxn modelId="{6E325139-E23B-4125-BFF9-F30AD62FCA72}" type="presOf" srcId="{BDF0CA75-CF5D-411D-875F-2526555BCC08}" destId="{B67F74D5-EBB7-44DD-9764-5505DBFEC42A}" srcOrd="0" destOrd="0" presId="urn:microsoft.com/office/officeart/2005/8/layout/bProcess4"/>
    <dgm:cxn modelId="{605851BB-39E6-425C-9504-6B074B15E21B}" srcId="{C7CD577B-9EA3-4F0F-A16A-18BB8528F852}" destId="{985F28FF-930C-4C31-BC03-AB75EF161467}" srcOrd="0" destOrd="0" parTransId="{349DA765-C012-4235-B522-CC74E8104FF0}" sibTransId="{55125D45-B3EA-42A7-8297-513D94F58313}"/>
    <dgm:cxn modelId="{B5CF9C7D-E63C-49E2-8A20-5C0EE86109C8}" srcId="{C7CD577B-9EA3-4F0F-A16A-18BB8528F852}" destId="{1B4D9E73-EF0D-409C-892A-755EC663F962}" srcOrd="5" destOrd="0" parTransId="{7EA44B4F-317B-47B9-8B67-DB32D5A389F9}" sibTransId="{B9F2DFB5-6166-464F-A0B2-0EE6FAE54A64}"/>
    <dgm:cxn modelId="{8921A220-7067-4D6B-9BF2-A3E9D1098FD3}" srcId="{C7CD577B-9EA3-4F0F-A16A-18BB8528F852}" destId="{E8A18941-2572-46DC-B805-C5FC2AAF8869}" srcOrd="7" destOrd="0" parTransId="{32DBD788-8B6C-4584-870F-D11DF8709573}" sibTransId="{52C303FB-06D5-4D42-A8F4-64C60B179A17}"/>
    <dgm:cxn modelId="{A7949AD1-3FF9-4426-9512-A750ADF1D0E6}" srcId="{C7CD577B-9EA3-4F0F-A16A-18BB8528F852}" destId="{049D5571-1735-4379-A1D7-F55A493EBEDF}" srcOrd="8" destOrd="0" parTransId="{D0091624-038C-4CE7-B50D-D723DC0B0069}" sibTransId="{7F4FBF48-92CB-405B-8983-34CBF09D17D5}"/>
    <dgm:cxn modelId="{97A993F1-5D98-49F6-8225-690DAEA9955A}" srcId="{C7CD577B-9EA3-4F0F-A16A-18BB8528F852}" destId="{1AC477EB-6277-411C-80C0-A4BE9E3D4367}" srcOrd="2" destOrd="0" parTransId="{453E9718-63A6-41A4-97A6-0BED49FFC3BC}" sibTransId="{CE8DD98A-ABF3-4159-B00E-42314E138CEF}"/>
    <dgm:cxn modelId="{A63953BC-CCC1-4B00-9C3E-F222C3EFDF8A}" type="presOf" srcId="{52C303FB-06D5-4D42-A8F4-64C60B179A17}" destId="{13E62EFE-371A-43A9-99C3-6FEE2FFE55C8}" srcOrd="0" destOrd="0" presId="urn:microsoft.com/office/officeart/2005/8/layout/bProcess4"/>
    <dgm:cxn modelId="{1EAA5080-F811-4362-B229-65D469034C5B}" type="presOf" srcId="{83193478-8481-482F-B254-18EBA0661EA0}" destId="{B661A096-2860-4FCA-937B-987ABE80C3FB}" srcOrd="0" destOrd="0" presId="urn:microsoft.com/office/officeart/2005/8/layout/bProcess4"/>
    <dgm:cxn modelId="{553B5A27-A1A4-4276-83B3-CCFEF9969E66}" type="presOf" srcId="{049D5571-1735-4379-A1D7-F55A493EBEDF}" destId="{BBDA1FC8-4517-45CB-BC7E-4FA1F4C56F77}" srcOrd="0" destOrd="0" presId="urn:microsoft.com/office/officeart/2005/8/layout/bProcess4"/>
    <dgm:cxn modelId="{52AF06DF-F5BA-4CB1-BEB4-51B935CB67F0}" type="presParOf" srcId="{28AE50A6-26D8-433F-AD17-9346E98B109A}" destId="{B8C3C352-ECD9-4A2B-82DA-385667C04BD0}" srcOrd="0" destOrd="0" presId="urn:microsoft.com/office/officeart/2005/8/layout/bProcess4"/>
    <dgm:cxn modelId="{1E9C3E51-AF95-463E-8256-3B89FC23C56E}" type="presParOf" srcId="{B8C3C352-ECD9-4A2B-82DA-385667C04BD0}" destId="{5922388E-CFD2-433F-8973-B8D6EC14EB92}" srcOrd="0" destOrd="0" presId="urn:microsoft.com/office/officeart/2005/8/layout/bProcess4"/>
    <dgm:cxn modelId="{B2818BCC-8563-4182-945F-29F13BA15727}" type="presParOf" srcId="{B8C3C352-ECD9-4A2B-82DA-385667C04BD0}" destId="{F626929A-BF6D-4672-A57D-DF3DFFD93FA8}" srcOrd="1" destOrd="0" presId="urn:microsoft.com/office/officeart/2005/8/layout/bProcess4"/>
    <dgm:cxn modelId="{C1988122-5FBB-4C80-96F0-241933CCA5D6}" type="presParOf" srcId="{28AE50A6-26D8-433F-AD17-9346E98B109A}" destId="{2F651487-621E-44A1-A417-99E107479EE4}" srcOrd="1" destOrd="0" presId="urn:microsoft.com/office/officeart/2005/8/layout/bProcess4"/>
    <dgm:cxn modelId="{FC8B4DDF-1769-476F-84D3-EF26773BF35B}" type="presParOf" srcId="{28AE50A6-26D8-433F-AD17-9346E98B109A}" destId="{3DADF0B6-18BE-4185-8E92-3EF8C36DC01B}" srcOrd="2" destOrd="0" presId="urn:microsoft.com/office/officeart/2005/8/layout/bProcess4"/>
    <dgm:cxn modelId="{55C494EA-1B65-4BEA-912F-F4364A4369A9}" type="presParOf" srcId="{3DADF0B6-18BE-4185-8E92-3EF8C36DC01B}" destId="{5F7E7835-41B9-40A7-96F2-B17EB088C37B}" srcOrd="0" destOrd="0" presId="urn:microsoft.com/office/officeart/2005/8/layout/bProcess4"/>
    <dgm:cxn modelId="{7FBB564C-8493-4426-846E-37B69AC713C0}" type="presParOf" srcId="{3DADF0B6-18BE-4185-8E92-3EF8C36DC01B}" destId="{B67F74D5-EBB7-44DD-9764-5505DBFEC42A}" srcOrd="1" destOrd="0" presId="urn:microsoft.com/office/officeart/2005/8/layout/bProcess4"/>
    <dgm:cxn modelId="{6D732210-184B-49C6-9389-DAF5EB5AE53F}" type="presParOf" srcId="{28AE50A6-26D8-433F-AD17-9346E98B109A}" destId="{22713112-398D-4CF6-BA5E-DB35E27B7A2F}" srcOrd="3" destOrd="0" presId="urn:microsoft.com/office/officeart/2005/8/layout/bProcess4"/>
    <dgm:cxn modelId="{55A09360-B622-4AA8-B3C6-93FC9C82D88E}" type="presParOf" srcId="{28AE50A6-26D8-433F-AD17-9346E98B109A}" destId="{4E472AB4-3D3D-44F6-9EF1-AF30902F2685}" srcOrd="4" destOrd="0" presId="urn:microsoft.com/office/officeart/2005/8/layout/bProcess4"/>
    <dgm:cxn modelId="{9D8F556C-9E22-45DF-BDD1-E547A170776A}" type="presParOf" srcId="{4E472AB4-3D3D-44F6-9EF1-AF30902F2685}" destId="{5F85809F-F62D-4D7A-9E3E-A005CA6EF56E}" srcOrd="0" destOrd="0" presId="urn:microsoft.com/office/officeart/2005/8/layout/bProcess4"/>
    <dgm:cxn modelId="{78C55625-A688-4E33-B34E-52F0B6313BB0}" type="presParOf" srcId="{4E472AB4-3D3D-44F6-9EF1-AF30902F2685}" destId="{EEE6660D-4CDA-4CCB-ADE7-F4FC3DF5DB26}" srcOrd="1" destOrd="0" presId="urn:microsoft.com/office/officeart/2005/8/layout/bProcess4"/>
    <dgm:cxn modelId="{4574F993-760B-4139-8360-3CDC08646478}" type="presParOf" srcId="{28AE50A6-26D8-433F-AD17-9346E98B109A}" destId="{5FD76046-5C3F-4190-A305-AE985D8EAAD6}" srcOrd="5" destOrd="0" presId="urn:microsoft.com/office/officeart/2005/8/layout/bProcess4"/>
    <dgm:cxn modelId="{6D14531F-08FD-4D47-AC05-F810CDEB32AB}" type="presParOf" srcId="{28AE50A6-26D8-433F-AD17-9346E98B109A}" destId="{16A97570-E40B-4988-9529-7F0BC9A44132}" srcOrd="6" destOrd="0" presId="urn:microsoft.com/office/officeart/2005/8/layout/bProcess4"/>
    <dgm:cxn modelId="{60BBE9C1-4705-4EED-A72E-52F404F340F5}" type="presParOf" srcId="{16A97570-E40B-4988-9529-7F0BC9A44132}" destId="{9F1DAB58-5892-4CED-82C4-6892382DAFCE}" srcOrd="0" destOrd="0" presId="urn:microsoft.com/office/officeart/2005/8/layout/bProcess4"/>
    <dgm:cxn modelId="{177F4883-C39A-48BC-A2F9-778EF7FD097A}" type="presParOf" srcId="{16A97570-E40B-4988-9529-7F0BC9A44132}" destId="{3746F72D-7D7D-4C54-9393-947B3CBC7F41}" srcOrd="1" destOrd="0" presId="urn:microsoft.com/office/officeart/2005/8/layout/bProcess4"/>
    <dgm:cxn modelId="{C0DA9D6B-6948-4E32-8298-1EA4F6ABCA61}" type="presParOf" srcId="{28AE50A6-26D8-433F-AD17-9346E98B109A}" destId="{32C3C9A1-8F09-4C03-AE0E-77C0059B3A28}" srcOrd="7" destOrd="0" presId="urn:microsoft.com/office/officeart/2005/8/layout/bProcess4"/>
    <dgm:cxn modelId="{444FB8E6-42DB-47F3-AEE5-B93651A7AD9D}" type="presParOf" srcId="{28AE50A6-26D8-433F-AD17-9346E98B109A}" destId="{31796AEB-F7FA-46ED-84E7-AB1364BB7922}" srcOrd="8" destOrd="0" presId="urn:microsoft.com/office/officeart/2005/8/layout/bProcess4"/>
    <dgm:cxn modelId="{962FEAC8-0478-466F-BC84-EB0D6BB37EED}" type="presParOf" srcId="{31796AEB-F7FA-46ED-84E7-AB1364BB7922}" destId="{DB8FD95F-CCC0-41F1-A57B-CA45221B21C0}" srcOrd="0" destOrd="0" presId="urn:microsoft.com/office/officeart/2005/8/layout/bProcess4"/>
    <dgm:cxn modelId="{566C61C4-E0A1-453E-AB88-002AF40C7AA0}" type="presParOf" srcId="{31796AEB-F7FA-46ED-84E7-AB1364BB7922}" destId="{5B4845EA-8B31-43DE-8A0F-B97DE99DC061}" srcOrd="1" destOrd="0" presId="urn:microsoft.com/office/officeart/2005/8/layout/bProcess4"/>
    <dgm:cxn modelId="{27D37BEF-61D4-4681-BD65-A8F5975516FC}" type="presParOf" srcId="{28AE50A6-26D8-433F-AD17-9346E98B109A}" destId="{B661A096-2860-4FCA-937B-987ABE80C3FB}" srcOrd="9" destOrd="0" presId="urn:microsoft.com/office/officeart/2005/8/layout/bProcess4"/>
    <dgm:cxn modelId="{927B9F4E-7294-4224-816B-ABB8562BFB3B}" type="presParOf" srcId="{28AE50A6-26D8-433F-AD17-9346E98B109A}" destId="{EFB00115-D14B-4C03-B8AB-5D2D6D85B49E}" srcOrd="10" destOrd="0" presId="urn:microsoft.com/office/officeart/2005/8/layout/bProcess4"/>
    <dgm:cxn modelId="{BC2FF03B-C05D-4283-95DA-8DBD9532FE5C}" type="presParOf" srcId="{EFB00115-D14B-4C03-B8AB-5D2D6D85B49E}" destId="{80720F00-A842-40D9-BCEF-57D95DDB5C60}" srcOrd="0" destOrd="0" presId="urn:microsoft.com/office/officeart/2005/8/layout/bProcess4"/>
    <dgm:cxn modelId="{EBD6A385-D4AB-41EF-8FF9-C0B53400280B}" type="presParOf" srcId="{EFB00115-D14B-4C03-B8AB-5D2D6D85B49E}" destId="{4F64DB62-D76F-4F87-B512-DFC27A0A65A1}" srcOrd="1" destOrd="0" presId="urn:microsoft.com/office/officeart/2005/8/layout/bProcess4"/>
    <dgm:cxn modelId="{7C51C1B7-643A-498A-B623-DE996F918794}" type="presParOf" srcId="{28AE50A6-26D8-433F-AD17-9346E98B109A}" destId="{BC64CBFC-83EE-4623-9DD8-CDAD9B41FB63}" srcOrd="11" destOrd="0" presId="urn:microsoft.com/office/officeart/2005/8/layout/bProcess4"/>
    <dgm:cxn modelId="{EA59F893-FDEA-4265-8440-A99561D13C26}" type="presParOf" srcId="{28AE50A6-26D8-433F-AD17-9346E98B109A}" destId="{A9B4B2F9-EEA7-4933-983F-8D8CE278F889}" srcOrd="12" destOrd="0" presId="urn:microsoft.com/office/officeart/2005/8/layout/bProcess4"/>
    <dgm:cxn modelId="{569634B5-9414-4489-A46B-78C9E24BDFA2}" type="presParOf" srcId="{A9B4B2F9-EEA7-4933-983F-8D8CE278F889}" destId="{33492B41-D3FE-40F4-A6D6-837E92D715E9}" srcOrd="0" destOrd="0" presId="urn:microsoft.com/office/officeart/2005/8/layout/bProcess4"/>
    <dgm:cxn modelId="{86738FF1-CCAE-487D-96CC-460C39145F7A}" type="presParOf" srcId="{A9B4B2F9-EEA7-4933-983F-8D8CE278F889}" destId="{B2B2A797-6429-47FE-A971-BD22B8E1A87B}" srcOrd="1" destOrd="0" presId="urn:microsoft.com/office/officeart/2005/8/layout/bProcess4"/>
    <dgm:cxn modelId="{C6A51DC5-F46C-4E4D-96B9-1A879C93F005}" type="presParOf" srcId="{28AE50A6-26D8-433F-AD17-9346E98B109A}" destId="{9E8547A9-3480-447D-AC07-F500B7CBC615}" srcOrd="13" destOrd="0" presId="urn:microsoft.com/office/officeart/2005/8/layout/bProcess4"/>
    <dgm:cxn modelId="{FE3E5D62-B1D9-4AB4-A5D3-6C88DE623771}" type="presParOf" srcId="{28AE50A6-26D8-433F-AD17-9346E98B109A}" destId="{ADB69B9C-C97C-4F9D-AE4E-34BE55AB1177}" srcOrd="14" destOrd="0" presId="urn:microsoft.com/office/officeart/2005/8/layout/bProcess4"/>
    <dgm:cxn modelId="{E227A765-4296-437F-AE62-ED3C9A1ED65F}" type="presParOf" srcId="{ADB69B9C-C97C-4F9D-AE4E-34BE55AB1177}" destId="{9FF33D68-594B-428A-B022-BF787FD0D272}" srcOrd="0" destOrd="0" presId="urn:microsoft.com/office/officeart/2005/8/layout/bProcess4"/>
    <dgm:cxn modelId="{F9137155-EA37-48F8-9B7C-F14F590315B4}" type="presParOf" srcId="{ADB69B9C-C97C-4F9D-AE4E-34BE55AB1177}" destId="{C87E1729-D34F-4F34-B825-0E4B2DE251C6}" srcOrd="1" destOrd="0" presId="urn:microsoft.com/office/officeart/2005/8/layout/bProcess4"/>
    <dgm:cxn modelId="{9A1E6C3D-BE66-48C1-8A14-658789F480C3}" type="presParOf" srcId="{28AE50A6-26D8-433F-AD17-9346E98B109A}" destId="{13E62EFE-371A-43A9-99C3-6FEE2FFE55C8}" srcOrd="15" destOrd="0" presId="urn:microsoft.com/office/officeart/2005/8/layout/bProcess4"/>
    <dgm:cxn modelId="{09C73E19-5CBE-4D1D-B260-B33270949E05}" type="presParOf" srcId="{28AE50A6-26D8-433F-AD17-9346E98B109A}" destId="{73BC6DB8-EAEA-4E8D-836D-FD8EB100848F}" srcOrd="16" destOrd="0" presId="urn:microsoft.com/office/officeart/2005/8/layout/bProcess4"/>
    <dgm:cxn modelId="{924D19E7-81F1-41BD-B894-74955ED79A77}" type="presParOf" srcId="{73BC6DB8-EAEA-4E8D-836D-FD8EB100848F}" destId="{BCD97E04-E464-475D-A111-A3495D7B4F60}" srcOrd="0" destOrd="0" presId="urn:microsoft.com/office/officeart/2005/8/layout/bProcess4"/>
    <dgm:cxn modelId="{40DA8D47-EF0E-4A68-8825-EA7E48BFE9BF}" type="presParOf" srcId="{73BC6DB8-EAEA-4E8D-836D-FD8EB100848F}" destId="{BBDA1FC8-4517-45CB-BC7E-4FA1F4C56F77}"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48A52B6-9C0A-4831-9AB4-DD69CD6C2461}" type="datetimeFigureOut">
              <a:rPr lang="en-US" smtClean="0"/>
              <a:t>5/4/2016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462E03A-E6EF-4D49-A828-54BA5598A705}" type="slidenum">
              <a:rPr lang="en-US" smtClean="0"/>
              <a:t>‹#›</a:t>
            </a:fld>
            <a:endParaRPr lang="en-US"/>
          </a:p>
        </p:txBody>
      </p:sp>
    </p:spTree>
    <p:extLst>
      <p:ext uri="{BB962C8B-B14F-4D97-AF65-F5344CB8AC3E}">
        <p14:creationId xmlns:p14="http://schemas.microsoft.com/office/powerpoint/2010/main" val="2513714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62E03A-E6EF-4D49-A828-54BA5598A705}" type="slidenum">
              <a:rPr lang="en-US" smtClean="0"/>
              <a:t>9</a:t>
            </a:fld>
            <a:endParaRPr lang="en-US"/>
          </a:p>
        </p:txBody>
      </p:sp>
    </p:spTree>
    <p:extLst>
      <p:ext uri="{BB962C8B-B14F-4D97-AF65-F5344CB8AC3E}">
        <p14:creationId xmlns:p14="http://schemas.microsoft.com/office/powerpoint/2010/main" val="2203453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16140E-9814-492A-B5A7-4A2B8B283300}"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446AB-E781-4B5C-81E9-13066B22F486}" type="slidenum">
              <a:rPr lang="en-US" smtClean="0"/>
              <a:t>‹#›</a:t>
            </a:fld>
            <a:endParaRPr lang="en-US"/>
          </a:p>
        </p:txBody>
      </p:sp>
    </p:spTree>
    <p:extLst>
      <p:ext uri="{BB962C8B-B14F-4D97-AF65-F5344CB8AC3E}">
        <p14:creationId xmlns:p14="http://schemas.microsoft.com/office/powerpoint/2010/main" val="830934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16140E-9814-492A-B5A7-4A2B8B283300}"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446AB-E781-4B5C-81E9-13066B22F486}" type="slidenum">
              <a:rPr lang="en-US" smtClean="0"/>
              <a:t>‹#›</a:t>
            </a:fld>
            <a:endParaRPr lang="en-US"/>
          </a:p>
        </p:txBody>
      </p:sp>
    </p:spTree>
    <p:extLst>
      <p:ext uri="{BB962C8B-B14F-4D97-AF65-F5344CB8AC3E}">
        <p14:creationId xmlns:p14="http://schemas.microsoft.com/office/powerpoint/2010/main" val="2029058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16140E-9814-492A-B5A7-4A2B8B283300}"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446AB-E781-4B5C-81E9-13066B22F486}" type="slidenum">
              <a:rPr lang="en-US" smtClean="0"/>
              <a:t>‹#›</a:t>
            </a:fld>
            <a:endParaRPr lang="en-US"/>
          </a:p>
        </p:txBody>
      </p:sp>
    </p:spTree>
    <p:extLst>
      <p:ext uri="{BB962C8B-B14F-4D97-AF65-F5344CB8AC3E}">
        <p14:creationId xmlns:p14="http://schemas.microsoft.com/office/powerpoint/2010/main" val="2578869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16140E-9814-492A-B5A7-4A2B8B283300}"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446AB-E781-4B5C-81E9-13066B22F486}" type="slidenum">
              <a:rPr lang="en-US" smtClean="0"/>
              <a:t>‹#›</a:t>
            </a:fld>
            <a:endParaRPr lang="en-US"/>
          </a:p>
        </p:txBody>
      </p:sp>
    </p:spTree>
    <p:extLst>
      <p:ext uri="{BB962C8B-B14F-4D97-AF65-F5344CB8AC3E}">
        <p14:creationId xmlns:p14="http://schemas.microsoft.com/office/powerpoint/2010/main" val="2835756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16140E-9814-492A-B5A7-4A2B8B283300}"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446AB-E781-4B5C-81E9-13066B22F486}" type="slidenum">
              <a:rPr lang="en-US" smtClean="0"/>
              <a:t>‹#›</a:t>
            </a:fld>
            <a:endParaRPr lang="en-US"/>
          </a:p>
        </p:txBody>
      </p:sp>
    </p:spTree>
    <p:extLst>
      <p:ext uri="{BB962C8B-B14F-4D97-AF65-F5344CB8AC3E}">
        <p14:creationId xmlns:p14="http://schemas.microsoft.com/office/powerpoint/2010/main" val="3068473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16140E-9814-492A-B5A7-4A2B8B283300}" type="datetimeFigureOut">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446AB-E781-4B5C-81E9-13066B22F486}" type="slidenum">
              <a:rPr lang="en-US" smtClean="0"/>
              <a:t>‹#›</a:t>
            </a:fld>
            <a:endParaRPr lang="en-US"/>
          </a:p>
        </p:txBody>
      </p:sp>
    </p:spTree>
    <p:extLst>
      <p:ext uri="{BB962C8B-B14F-4D97-AF65-F5344CB8AC3E}">
        <p14:creationId xmlns:p14="http://schemas.microsoft.com/office/powerpoint/2010/main" val="884354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16140E-9814-492A-B5A7-4A2B8B283300}" type="datetimeFigureOut">
              <a:rPr lang="en-US" smtClean="0"/>
              <a:t>5/4/2016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0446AB-E781-4B5C-81E9-13066B22F486}" type="slidenum">
              <a:rPr lang="en-US" smtClean="0"/>
              <a:t>‹#›</a:t>
            </a:fld>
            <a:endParaRPr lang="en-US"/>
          </a:p>
        </p:txBody>
      </p:sp>
    </p:spTree>
    <p:extLst>
      <p:ext uri="{BB962C8B-B14F-4D97-AF65-F5344CB8AC3E}">
        <p14:creationId xmlns:p14="http://schemas.microsoft.com/office/powerpoint/2010/main" val="2824870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16140E-9814-492A-B5A7-4A2B8B283300}" type="datetimeFigureOut">
              <a:rPr lang="en-US" smtClean="0"/>
              <a:t>5/4/2016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0446AB-E781-4B5C-81E9-13066B22F486}" type="slidenum">
              <a:rPr lang="en-US" smtClean="0"/>
              <a:t>‹#›</a:t>
            </a:fld>
            <a:endParaRPr lang="en-US"/>
          </a:p>
        </p:txBody>
      </p:sp>
    </p:spTree>
    <p:extLst>
      <p:ext uri="{BB962C8B-B14F-4D97-AF65-F5344CB8AC3E}">
        <p14:creationId xmlns:p14="http://schemas.microsoft.com/office/powerpoint/2010/main" val="3841607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16140E-9814-492A-B5A7-4A2B8B283300}" type="datetimeFigureOut">
              <a:rPr lang="en-US" smtClean="0"/>
              <a:t>5/4/2016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0446AB-E781-4B5C-81E9-13066B22F486}" type="slidenum">
              <a:rPr lang="en-US" smtClean="0"/>
              <a:t>‹#›</a:t>
            </a:fld>
            <a:endParaRPr lang="en-US"/>
          </a:p>
        </p:txBody>
      </p:sp>
    </p:spTree>
    <p:extLst>
      <p:ext uri="{BB962C8B-B14F-4D97-AF65-F5344CB8AC3E}">
        <p14:creationId xmlns:p14="http://schemas.microsoft.com/office/powerpoint/2010/main" val="2387958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16140E-9814-492A-B5A7-4A2B8B283300}" type="datetimeFigureOut">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446AB-E781-4B5C-81E9-13066B22F486}" type="slidenum">
              <a:rPr lang="en-US" smtClean="0"/>
              <a:t>‹#›</a:t>
            </a:fld>
            <a:endParaRPr lang="en-US"/>
          </a:p>
        </p:txBody>
      </p:sp>
    </p:spTree>
    <p:extLst>
      <p:ext uri="{BB962C8B-B14F-4D97-AF65-F5344CB8AC3E}">
        <p14:creationId xmlns:p14="http://schemas.microsoft.com/office/powerpoint/2010/main" val="3115887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16140E-9814-492A-B5A7-4A2B8B283300}" type="datetimeFigureOut">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446AB-E781-4B5C-81E9-13066B22F486}" type="slidenum">
              <a:rPr lang="en-US" smtClean="0"/>
              <a:t>‹#›</a:t>
            </a:fld>
            <a:endParaRPr lang="en-US"/>
          </a:p>
        </p:txBody>
      </p:sp>
    </p:spTree>
    <p:extLst>
      <p:ext uri="{BB962C8B-B14F-4D97-AF65-F5344CB8AC3E}">
        <p14:creationId xmlns:p14="http://schemas.microsoft.com/office/powerpoint/2010/main" val="2645230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16140E-9814-492A-B5A7-4A2B8B283300}" type="datetimeFigureOut">
              <a:rPr lang="en-US" smtClean="0"/>
              <a:t>5/4/2016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0446AB-E781-4B5C-81E9-13066B22F486}" type="slidenum">
              <a:rPr lang="en-US" smtClean="0"/>
              <a:t>‹#›</a:t>
            </a:fld>
            <a:endParaRPr lang="en-US"/>
          </a:p>
        </p:txBody>
      </p:sp>
    </p:spTree>
    <p:extLst>
      <p:ext uri="{BB962C8B-B14F-4D97-AF65-F5344CB8AC3E}">
        <p14:creationId xmlns:p14="http://schemas.microsoft.com/office/powerpoint/2010/main" val="1318270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lnSpc>
                <a:spcPct val="150000"/>
              </a:lnSpc>
            </a:pPr>
            <a:r>
              <a:rPr lang="en-US" dirty="0" smtClean="0"/>
              <a:t>The Juggling Act: Academics, Culture, and Immigration</a:t>
            </a:r>
            <a:endParaRPr lang="en-US" dirty="0"/>
          </a:p>
        </p:txBody>
      </p:sp>
      <p:sp>
        <p:nvSpPr>
          <p:cNvPr id="5" name="Subtitle 4"/>
          <p:cNvSpPr>
            <a:spLocks noGrp="1"/>
          </p:cNvSpPr>
          <p:nvPr>
            <p:ph type="subTitle" idx="1"/>
          </p:nvPr>
        </p:nvSpPr>
        <p:spPr>
          <a:xfrm>
            <a:off x="453736" y="4755434"/>
            <a:ext cx="9144000" cy="1655762"/>
          </a:xfrm>
        </p:spPr>
        <p:txBody>
          <a:bodyPr>
            <a:normAutofit/>
          </a:bodyPr>
          <a:lstStyle/>
          <a:p>
            <a:pPr algn="l">
              <a:lnSpc>
                <a:spcPct val="100000"/>
              </a:lnSpc>
            </a:pPr>
            <a:r>
              <a:rPr lang="en-US" sz="1800" dirty="0" smtClean="0"/>
              <a:t>Presented by the Office of International Students &amp; Scholars</a:t>
            </a:r>
          </a:p>
          <a:p>
            <a:pPr algn="l">
              <a:lnSpc>
                <a:spcPct val="100000"/>
              </a:lnSpc>
            </a:pPr>
            <a:r>
              <a:rPr lang="en-US" sz="1800" dirty="0" smtClean="0"/>
              <a:t>University of California, Santa Barbara		  May 2016</a:t>
            </a:r>
            <a:endParaRPr lang="en-US" sz="1800" dirty="0"/>
          </a:p>
        </p:txBody>
      </p:sp>
    </p:spTree>
    <p:extLst>
      <p:ext uri="{BB962C8B-B14F-4D97-AF65-F5344CB8AC3E}">
        <p14:creationId xmlns:p14="http://schemas.microsoft.com/office/powerpoint/2010/main" val="4017300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Cultural Adjustment</a:t>
            </a:r>
            <a:endParaRPr lang="en-US" dirty="0"/>
          </a:p>
        </p:txBody>
      </p:sp>
      <p:sp>
        <p:nvSpPr>
          <p:cNvPr id="5" name="Content Placeholder 4"/>
          <p:cNvSpPr>
            <a:spLocks noGrp="1"/>
          </p:cNvSpPr>
          <p:nvPr>
            <p:ph idx="1"/>
          </p:nvPr>
        </p:nvSpPr>
        <p:spPr/>
        <p:txBody>
          <a:bodyPr>
            <a:normAutofit/>
          </a:bodyPr>
          <a:lstStyle/>
          <a:p>
            <a:pPr>
              <a:lnSpc>
                <a:spcPct val="150000"/>
              </a:lnSpc>
            </a:pPr>
            <a:r>
              <a:rPr lang="en-US" dirty="0" smtClean="0"/>
              <a:t>International students are faced with adjusting to:</a:t>
            </a:r>
          </a:p>
          <a:p>
            <a:pPr lvl="1">
              <a:lnSpc>
                <a:spcPct val="150000"/>
              </a:lnSpc>
            </a:pPr>
            <a:r>
              <a:rPr lang="en-US" dirty="0" smtClean="0"/>
              <a:t>Expressing themselves in English on a daily basis inside and outside the classroom (slang, idioms, etc.)</a:t>
            </a:r>
          </a:p>
          <a:p>
            <a:pPr lvl="1">
              <a:lnSpc>
                <a:spcPct val="150000"/>
              </a:lnSpc>
            </a:pPr>
            <a:r>
              <a:rPr lang="en-US" dirty="0" smtClean="0"/>
              <a:t>Living on their own and being away from their family and friends</a:t>
            </a:r>
          </a:p>
          <a:p>
            <a:pPr lvl="1">
              <a:lnSpc>
                <a:spcPct val="150000"/>
              </a:lnSpc>
            </a:pPr>
            <a:r>
              <a:rPr lang="en-US" dirty="0" smtClean="0"/>
              <a:t>Adapting to new teaching methods and academic expectations</a:t>
            </a:r>
          </a:p>
          <a:p>
            <a:pPr lvl="1">
              <a:lnSpc>
                <a:spcPct val="150000"/>
              </a:lnSpc>
            </a:pPr>
            <a:r>
              <a:rPr lang="en-US" dirty="0" smtClean="0"/>
              <a:t>Different types of food and stores</a:t>
            </a:r>
          </a:p>
          <a:p>
            <a:pPr marL="457200" lvl="1" indent="0">
              <a:lnSpc>
                <a:spcPct val="150000"/>
              </a:lnSpc>
              <a:buNone/>
            </a:pPr>
            <a:endParaRPr lang="en-US" dirty="0" smtClean="0"/>
          </a:p>
        </p:txBody>
      </p:sp>
    </p:spTree>
    <p:extLst>
      <p:ext uri="{BB962C8B-B14F-4D97-AF65-F5344CB8AC3E}">
        <p14:creationId xmlns:p14="http://schemas.microsoft.com/office/powerpoint/2010/main" val="3066429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Cultural Adjustment: Activity!</a:t>
            </a:r>
            <a:endParaRPr lang="en-US" dirty="0"/>
          </a:p>
        </p:txBody>
      </p:sp>
      <p:sp>
        <p:nvSpPr>
          <p:cNvPr id="3" name="Content Placeholder 2"/>
          <p:cNvSpPr>
            <a:spLocks noGrp="1"/>
          </p:cNvSpPr>
          <p:nvPr>
            <p:ph idx="1"/>
          </p:nvPr>
        </p:nvSpPr>
        <p:spPr>
          <a:xfrm>
            <a:off x="838200" y="1756064"/>
            <a:ext cx="10515600" cy="4842163"/>
          </a:xfrm>
        </p:spPr>
        <p:txBody>
          <a:bodyPr>
            <a:normAutofit fontScale="77500" lnSpcReduction="20000"/>
          </a:bodyPr>
          <a:lstStyle/>
          <a:p>
            <a:pPr marL="0" indent="0">
              <a:lnSpc>
                <a:spcPct val="160000"/>
              </a:lnSpc>
              <a:buNone/>
            </a:pPr>
            <a:r>
              <a:rPr lang="en-US" dirty="0" smtClean="0"/>
              <a:t>In groups of 3 to 5, discuss the following questions:</a:t>
            </a:r>
          </a:p>
          <a:p>
            <a:pPr marL="514350" indent="-514350">
              <a:lnSpc>
                <a:spcPct val="160000"/>
              </a:lnSpc>
              <a:buAutoNum type="arabicPeriod"/>
            </a:pPr>
            <a:r>
              <a:rPr lang="en-US" dirty="0" smtClean="0"/>
              <a:t>You are an international student going to study abroad in a country whose language is not your first language for the first time. What are your concerns? What questions do you have prior to arriving? What are your expectations?</a:t>
            </a:r>
          </a:p>
          <a:p>
            <a:pPr marL="514350" indent="-514350">
              <a:lnSpc>
                <a:spcPct val="160000"/>
              </a:lnSpc>
              <a:buAutoNum type="arabicPeriod"/>
            </a:pPr>
            <a:r>
              <a:rPr lang="en-US" dirty="0" smtClean="0"/>
              <a:t>Have you studied abroad, traveled abroad, lived abroad? Discuss some of the struggles you had, frustrations, things you enjoyed, things you wish you would have know ahead of time, how you adapted, etc.</a:t>
            </a:r>
          </a:p>
          <a:p>
            <a:pPr marL="514350" indent="-514350">
              <a:lnSpc>
                <a:spcPct val="160000"/>
              </a:lnSpc>
              <a:buAutoNum type="arabicPeriod"/>
            </a:pPr>
            <a:r>
              <a:rPr lang="en-US" dirty="0" smtClean="0"/>
              <a:t>Have you worked with or advised an international student? What situations did you encounter? </a:t>
            </a:r>
          </a:p>
        </p:txBody>
      </p:sp>
    </p:spTree>
    <p:extLst>
      <p:ext uri="{BB962C8B-B14F-4D97-AF65-F5344CB8AC3E}">
        <p14:creationId xmlns:p14="http://schemas.microsoft.com/office/powerpoint/2010/main" val="465098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Frequently Asked Questions</a:t>
            </a:r>
            <a:endParaRPr lang="en-US" dirty="0"/>
          </a:p>
        </p:txBody>
      </p:sp>
      <p:sp>
        <p:nvSpPr>
          <p:cNvPr id="3" name="Content Placeholder 2"/>
          <p:cNvSpPr>
            <a:spLocks noGrp="1"/>
          </p:cNvSpPr>
          <p:nvPr>
            <p:ph idx="1"/>
          </p:nvPr>
        </p:nvSpPr>
        <p:spPr>
          <a:xfrm>
            <a:off x="838200" y="1804843"/>
            <a:ext cx="10515600" cy="4658302"/>
          </a:xfrm>
        </p:spPr>
        <p:txBody>
          <a:bodyPr>
            <a:normAutofit fontScale="92500" lnSpcReduction="20000"/>
          </a:bodyPr>
          <a:lstStyle/>
          <a:p>
            <a:pPr>
              <a:lnSpc>
                <a:spcPct val="150000"/>
              </a:lnSpc>
            </a:pPr>
            <a:r>
              <a:rPr lang="en-US" dirty="0" smtClean="0"/>
              <a:t>Full-time enrollment</a:t>
            </a:r>
          </a:p>
          <a:p>
            <a:pPr>
              <a:lnSpc>
                <a:spcPct val="150000"/>
              </a:lnSpc>
            </a:pPr>
            <a:r>
              <a:rPr lang="en-US" dirty="0" smtClean="0"/>
              <a:t>Employment</a:t>
            </a:r>
          </a:p>
          <a:p>
            <a:pPr>
              <a:lnSpc>
                <a:spcPct val="150000"/>
              </a:lnSpc>
            </a:pPr>
            <a:r>
              <a:rPr lang="en-US" dirty="0" smtClean="0"/>
              <a:t>Change of major or program level</a:t>
            </a:r>
          </a:p>
          <a:p>
            <a:pPr>
              <a:lnSpc>
                <a:spcPct val="150000"/>
              </a:lnSpc>
            </a:pPr>
            <a:r>
              <a:rPr lang="en-US" dirty="0" smtClean="0"/>
              <a:t>Academic </a:t>
            </a:r>
            <a:r>
              <a:rPr lang="en-US" dirty="0"/>
              <a:t>p</a:t>
            </a:r>
            <a:r>
              <a:rPr lang="en-US" dirty="0" smtClean="0"/>
              <a:t>robation/dismissal</a:t>
            </a:r>
          </a:p>
          <a:p>
            <a:pPr>
              <a:lnSpc>
                <a:spcPct val="150000"/>
              </a:lnSpc>
            </a:pPr>
            <a:r>
              <a:rPr lang="en-US" dirty="0" smtClean="0"/>
              <a:t>Academic dishonesty/misconduct</a:t>
            </a:r>
          </a:p>
          <a:p>
            <a:pPr>
              <a:lnSpc>
                <a:spcPct val="150000"/>
              </a:lnSpc>
            </a:pPr>
            <a:r>
              <a:rPr lang="en-US" dirty="0" smtClean="0"/>
              <a:t>Concurrent enrollment</a:t>
            </a:r>
          </a:p>
          <a:p>
            <a:pPr>
              <a:lnSpc>
                <a:spcPct val="150000"/>
              </a:lnSpc>
            </a:pPr>
            <a:r>
              <a:rPr lang="en-US" dirty="0" smtClean="0"/>
              <a:t>Online classes</a:t>
            </a:r>
          </a:p>
          <a:p>
            <a:pPr>
              <a:lnSpc>
                <a:spcPct val="150000"/>
              </a:lnSpc>
            </a:pPr>
            <a:endParaRPr lang="en-US" dirty="0" smtClean="0"/>
          </a:p>
          <a:p>
            <a:pPr>
              <a:lnSpc>
                <a:spcPct val="150000"/>
              </a:lnSpc>
            </a:pPr>
            <a:endParaRPr lang="en-US" dirty="0"/>
          </a:p>
        </p:txBody>
      </p:sp>
    </p:spTree>
    <p:extLst>
      <p:ext uri="{BB962C8B-B14F-4D97-AF65-F5344CB8AC3E}">
        <p14:creationId xmlns:p14="http://schemas.microsoft.com/office/powerpoint/2010/main" val="42084739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Full-Time Enrollment</a:t>
            </a:r>
            <a:endParaRPr lang="en-US" dirty="0"/>
          </a:p>
        </p:txBody>
      </p:sp>
      <p:sp>
        <p:nvSpPr>
          <p:cNvPr id="3" name="Content Placeholder 2"/>
          <p:cNvSpPr>
            <a:spLocks noGrp="1"/>
          </p:cNvSpPr>
          <p:nvPr>
            <p:ph idx="1"/>
          </p:nvPr>
        </p:nvSpPr>
        <p:spPr>
          <a:xfrm>
            <a:off x="838200" y="1714500"/>
            <a:ext cx="10515600" cy="4603173"/>
          </a:xfrm>
        </p:spPr>
        <p:txBody>
          <a:bodyPr>
            <a:normAutofit fontScale="85000" lnSpcReduction="20000"/>
          </a:bodyPr>
          <a:lstStyle/>
          <a:p>
            <a:pPr>
              <a:lnSpc>
                <a:spcPct val="150000"/>
              </a:lnSpc>
            </a:pPr>
            <a:r>
              <a:rPr lang="en-US" dirty="0" smtClean="0"/>
              <a:t>Full-time enrollment is required</a:t>
            </a:r>
          </a:p>
          <a:p>
            <a:pPr>
              <a:lnSpc>
                <a:spcPct val="150000"/>
              </a:lnSpc>
            </a:pPr>
            <a:r>
              <a:rPr lang="en-US" dirty="0" smtClean="0"/>
              <a:t>Exceptions can only be made in special cases with proper documentation submitted to the Office of International Students:</a:t>
            </a:r>
          </a:p>
          <a:p>
            <a:pPr lvl="1">
              <a:lnSpc>
                <a:spcPct val="150000"/>
              </a:lnSpc>
            </a:pPr>
            <a:r>
              <a:rPr lang="en-US" dirty="0"/>
              <a:t>Initial difficulties with the English language</a:t>
            </a:r>
          </a:p>
          <a:p>
            <a:pPr lvl="1">
              <a:lnSpc>
                <a:spcPct val="150000"/>
              </a:lnSpc>
            </a:pPr>
            <a:r>
              <a:rPr lang="en-US" dirty="0"/>
              <a:t>Difficulties adjusting to American teaching methods</a:t>
            </a:r>
          </a:p>
          <a:p>
            <a:pPr lvl="1">
              <a:lnSpc>
                <a:spcPct val="150000"/>
              </a:lnSpc>
            </a:pPr>
            <a:r>
              <a:rPr lang="en-US" dirty="0"/>
              <a:t>Improper course level placement</a:t>
            </a:r>
          </a:p>
          <a:p>
            <a:pPr lvl="1">
              <a:lnSpc>
                <a:spcPct val="150000"/>
              </a:lnSpc>
            </a:pPr>
            <a:r>
              <a:rPr lang="en-US" dirty="0"/>
              <a:t>Valid medical reason</a:t>
            </a:r>
          </a:p>
          <a:p>
            <a:pPr lvl="1">
              <a:lnSpc>
                <a:spcPct val="150000"/>
              </a:lnSpc>
            </a:pPr>
            <a:r>
              <a:rPr lang="en-US" dirty="0"/>
              <a:t>Less than full-time study is needed to complete degree </a:t>
            </a:r>
            <a:r>
              <a:rPr lang="en-US" dirty="0" smtClean="0"/>
              <a:t>program</a:t>
            </a:r>
          </a:p>
          <a:p>
            <a:pPr>
              <a:lnSpc>
                <a:spcPct val="150000"/>
              </a:lnSpc>
            </a:pPr>
            <a:r>
              <a:rPr lang="en-US" dirty="0" smtClean="0"/>
              <a:t>Documentation is required for SEVIS reporting</a:t>
            </a:r>
          </a:p>
        </p:txBody>
      </p:sp>
    </p:spTree>
    <p:extLst>
      <p:ext uri="{BB962C8B-B14F-4D97-AF65-F5344CB8AC3E}">
        <p14:creationId xmlns:p14="http://schemas.microsoft.com/office/powerpoint/2010/main" val="3201437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Employment</a:t>
            </a:r>
            <a:endParaRPr lang="en-US" dirty="0"/>
          </a:p>
        </p:txBody>
      </p:sp>
      <p:sp>
        <p:nvSpPr>
          <p:cNvPr id="3" name="Content Placeholder 2"/>
          <p:cNvSpPr>
            <a:spLocks noGrp="1"/>
          </p:cNvSpPr>
          <p:nvPr>
            <p:ph idx="1"/>
          </p:nvPr>
        </p:nvSpPr>
        <p:spPr>
          <a:xfrm>
            <a:off x="838200" y="1631372"/>
            <a:ext cx="10515600" cy="5008419"/>
          </a:xfrm>
        </p:spPr>
        <p:txBody>
          <a:bodyPr>
            <a:normAutofit fontScale="77500" lnSpcReduction="20000"/>
          </a:bodyPr>
          <a:lstStyle/>
          <a:p>
            <a:pPr>
              <a:lnSpc>
                <a:spcPct val="160000"/>
              </a:lnSpc>
            </a:pPr>
            <a:r>
              <a:rPr lang="en-US" sz="3100" dirty="0" smtClean="0"/>
              <a:t>On-Campus Employment</a:t>
            </a:r>
          </a:p>
          <a:p>
            <a:pPr lvl="1">
              <a:lnSpc>
                <a:spcPct val="160000"/>
              </a:lnSpc>
            </a:pPr>
            <a:r>
              <a:rPr lang="en-US" dirty="0" smtClean="0"/>
              <a:t>Part-time/less than 20 hours per week while  school is in session (F-1 and J-1 students)</a:t>
            </a:r>
          </a:p>
          <a:p>
            <a:pPr lvl="1">
              <a:lnSpc>
                <a:spcPct val="160000"/>
              </a:lnSpc>
            </a:pPr>
            <a:r>
              <a:rPr lang="en-US" dirty="0" smtClean="0"/>
              <a:t>Can work full-time/more than 20 hours per week during annual vacations (F-1 and J-1 students)</a:t>
            </a:r>
          </a:p>
          <a:p>
            <a:pPr lvl="1">
              <a:lnSpc>
                <a:spcPct val="160000"/>
              </a:lnSpc>
            </a:pPr>
            <a:r>
              <a:rPr lang="en-US" dirty="0" smtClean="0"/>
              <a:t>Authorization </a:t>
            </a:r>
            <a:r>
              <a:rPr lang="en-US" dirty="0" smtClean="0">
                <a:solidFill>
                  <a:srgbClr val="FF0000"/>
                </a:solidFill>
              </a:rPr>
              <a:t>is NOT </a:t>
            </a:r>
            <a:r>
              <a:rPr lang="en-US" dirty="0" smtClean="0"/>
              <a:t>required for F-1 students, but </a:t>
            </a:r>
            <a:r>
              <a:rPr lang="en-US" dirty="0" smtClean="0">
                <a:solidFill>
                  <a:srgbClr val="FF0000"/>
                </a:solidFill>
              </a:rPr>
              <a:t>IS</a:t>
            </a:r>
            <a:r>
              <a:rPr lang="en-US" dirty="0" smtClean="0"/>
              <a:t> required for J-1 students</a:t>
            </a:r>
            <a:endParaRPr lang="en-US" dirty="0"/>
          </a:p>
          <a:p>
            <a:pPr>
              <a:lnSpc>
                <a:spcPct val="160000"/>
              </a:lnSpc>
            </a:pPr>
            <a:r>
              <a:rPr lang="en-US" sz="3100" dirty="0" smtClean="0"/>
              <a:t>Off-Campus Employment</a:t>
            </a:r>
          </a:p>
          <a:p>
            <a:pPr lvl="1">
              <a:lnSpc>
                <a:spcPct val="160000"/>
              </a:lnSpc>
            </a:pPr>
            <a:r>
              <a:rPr lang="en-US" sz="2600" dirty="0" smtClean="0"/>
              <a:t>Curricular Practical Training (F-1 students)</a:t>
            </a:r>
          </a:p>
          <a:p>
            <a:pPr lvl="1">
              <a:lnSpc>
                <a:spcPct val="160000"/>
              </a:lnSpc>
            </a:pPr>
            <a:r>
              <a:rPr lang="en-US" sz="2600" dirty="0" smtClean="0"/>
              <a:t>Optional Practical Training (F-1 students)</a:t>
            </a:r>
          </a:p>
          <a:p>
            <a:pPr lvl="1">
              <a:lnSpc>
                <a:spcPct val="160000"/>
              </a:lnSpc>
            </a:pPr>
            <a:r>
              <a:rPr lang="en-US" sz="2600" dirty="0" smtClean="0"/>
              <a:t>Academic Training (J-1 students)</a:t>
            </a:r>
          </a:p>
          <a:p>
            <a:pPr lvl="1">
              <a:lnSpc>
                <a:spcPct val="160000"/>
              </a:lnSpc>
            </a:pPr>
            <a:r>
              <a:rPr lang="en-US" sz="2600" dirty="0" smtClean="0"/>
              <a:t>Off-campus employment due to economic hardship </a:t>
            </a:r>
          </a:p>
        </p:txBody>
      </p:sp>
    </p:spTree>
    <p:extLst>
      <p:ext uri="{BB962C8B-B14F-4D97-AF65-F5344CB8AC3E}">
        <p14:creationId xmlns:p14="http://schemas.microsoft.com/office/powerpoint/2010/main" val="24727298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Change of Major/Degree</a:t>
            </a:r>
            <a:endParaRPr lang="en-US" dirty="0"/>
          </a:p>
        </p:txBody>
      </p:sp>
      <p:sp>
        <p:nvSpPr>
          <p:cNvPr id="3" name="Content Placeholder 2"/>
          <p:cNvSpPr>
            <a:spLocks noGrp="1"/>
          </p:cNvSpPr>
          <p:nvPr>
            <p:ph idx="1"/>
          </p:nvPr>
        </p:nvSpPr>
        <p:spPr/>
        <p:txBody>
          <a:bodyPr/>
          <a:lstStyle/>
          <a:p>
            <a:pPr>
              <a:lnSpc>
                <a:spcPct val="150000"/>
              </a:lnSpc>
            </a:pPr>
            <a:r>
              <a:rPr lang="en-US" sz="1900" dirty="0" smtClean="0"/>
              <a:t>Students need to report any change in major or degree level</a:t>
            </a:r>
          </a:p>
          <a:p>
            <a:pPr>
              <a:lnSpc>
                <a:spcPct val="150000"/>
              </a:lnSpc>
            </a:pPr>
            <a:r>
              <a:rPr lang="en-US" sz="1900" dirty="0" smtClean="0"/>
              <a:t>Their “Certificate of Eligibility” needs to be updated</a:t>
            </a:r>
          </a:p>
          <a:p>
            <a:pPr>
              <a:lnSpc>
                <a:spcPct val="150000"/>
              </a:lnSpc>
            </a:pPr>
            <a:r>
              <a:rPr lang="en-US" sz="1900" dirty="0" smtClean="0"/>
              <a:t>The major and degree level impacts certain benefits of their student visa</a:t>
            </a:r>
          </a:p>
          <a:p>
            <a:pPr marL="0" indent="0">
              <a:buNone/>
            </a:pPr>
            <a:endParaRPr lang="en-US" dirty="0"/>
          </a:p>
        </p:txBody>
      </p:sp>
    </p:spTree>
    <p:extLst>
      <p:ext uri="{BB962C8B-B14F-4D97-AF65-F5344CB8AC3E}">
        <p14:creationId xmlns:p14="http://schemas.microsoft.com/office/powerpoint/2010/main" val="2503597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Academic Probation/Dismissal</a:t>
            </a:r>
            <a:endParaRPr lang="en-US" dirty="0"/>
          </a:p>
        </p:txBody>
      </p:sp>
      <p:sp>
        <p:nvSpPr>
          <p:cNvPr id="3" name="Content Placeholder 2"/>
          <p:cNvSpPr>
            <a:spLocks noGrp="1"/>
          </p:cNvSpPr>
          <p:nvPr>
            <p:ph idx="1"/>
          </p:nvPr>
        </p:nvSpPr>
        <p:spPr/>
        <p:txBody>
          <a:bodyPr/>
          <a:lstStyle/>
          <a:p>
            <a:pPr>
              <a:lnSpc>
                <a:spcPct val="150000"/>
              </a:lnSpc>
            </a:pPr>
            <a:r>
              <a:rPr lang="en-US" dirty="0" smtClean="0"/>
              <a:t>Serious consequences for international students</a:t>
            </a:r>
          </a:p>
          <a:p>
            <a:pPr>
              <a:lnSpc>
                <a:spcPct val="150000"/>
              </a:lnSpc>
            </a:pPr>
            <a:r>
              <a:rPr lang="en-US" dirty="0" smtClean="0"/>
              <a:t>If it leads to suspension, they may need to return to their home country</a:t>
            </a:r>
          </a:p>
          <a:p>
            <a:pPr>
              <a:lnSpc>
                <a:spcPct val="150000"/>
              </a:lnSpc>
            </a:pPr>
            <a:r>
              <a:rPr lang="en-US" dirty="0" smtClean="0"/>
              <a:t>They need to meet with an International Student Advisor to discuss options</a:t>
            </a:r>
          </a:p>
          <a:p>
            <a:pPr marL="0" indent="0">
              <a:lnSpc>
                <a:spcPct val="150000"/>
              </a:lnSpc>
              <a:buNone/>
            </a:pPr>
            <a:endParaRPr lang="en-US" dirty="0"/>
          </a:p>
        </p:txBody>
      </p:sp>
    </p:spTree>
    <p:extLst>
      <p:ext uri="{BB962C8B-B14F-4D97-AF65-F5344CB8AC3E}">
        <p14:creationId xmlns:p14="http://schemas.microsoft.com/office/powerpoint/2010/main" val="20939266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Academic Dishonesty/Misconduct</a:t>
            </a:r>
            <a:endParaRPr lang="en-US" dirty="0"/>
          </a:p>
        </p:txBody>
      </p:sp>
      <p:sp>
        <p:nvSpPr>
          <p:cNvPr id="3" name="Content Placeholder 2"/>
          <p:cNvSpPr>
            <a:spLocks noGrp="1"/>
          </p:cNvSpPr>
          <p:nvPr>
            <p:ph idx="1"/>
          </p:nvPr>
        </p:nvSpPr>
        <p:spPr/>
        <p:txBody>
          <a:bodyPr/>
          <a:lstStyle/>
          <a:p>
            <a:pPr>
              <a:lnSpc>
                <a:spcPct val="150000"/>
              </a:lnSpc>
            </a:pPr>
            <a:r>
              <a:rPr lang="en-US" dirty="0" smtClean="0"/>
              <a:t>Similar to probation/dismissal</a:t>
            </a:r>
          </a:p>
          <a:p>
            <a:pPr>
              <a:lnSpc>
                <a:spcPct val="150000"/>
              </a:lnSpc>
            </a:pPr>
            <a:r>
              <a:rPr lang="en-US" dirty="0" smtClean="0"/>
              <a:t>Student may need to return to their home country</a:t>
            </a:r>
          </a:p>
          <a:p>
            <a:pPr>
              <a:lnSpc>
                <a:spcPct val="150000"/>
              </a:lnSpc>
            </a:pPr>
            <a:r>
              <a:rPr lang="en-US" dirty="0" smtClean="0"/>
              <a:t>The student should meet with an International student advisor to discuss options</a:t>
            </a:r>
          </a:p>
          <a:p>
            <a:pPr>
              <a:lnSpc>
                <a:spcPct val="150000"/>
              </a:lnSpc>
            </a:pPr>
            <a:endParaRPr lang="en-US" dirty="0"/>
          </a:p>
        </p:txBody>
      </p:sp>
    </p:spTree>
    <p:extLst>
      <p:ext uri="{BB962C8B-B14F-4D97-AF65-F5344CB8AC3E}">
        <p14:creationId xmlns:p14="http://schemas.microsoft.com/office/powerpoint/2010/main" val="16214073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Concurrent Enrollment</a:t>
            </a:r>
            <a:endParaRPr lang="en-US" dirty="0"/>
          </a:p>
        </p:txBody>
      </p:sp>
      <p:sp>
        <p:nvSpPr>
          <p:cNvPr id="3" name="Content Placeholder 2"/>
          <p:cNvSpPr>
            <a:spLocks noGrp="1"/>
          </p:cNvSpPr>
          <p:nvPr>
            <p:ph idx="1"/>
          </p:nvPr>
        </p:nvSpPr>
        <p:spPr/>
        <p:txBody>
          <a:bodyPr/>
          <a:lstStyle/>
          <a:p>
            <a:pPr>
              <a:lnSpc>
                <a:spcPct val="150000"/>
              </a:lnSpc>
            </a:pPr>
            <a:r>
              <a:rPr lang="en-US" dirty="0"/>
              <a:t>F-1 regulations state that “DHS regulations provide that </a:t>
            </a:r>
            <a:r>
              <a:rPr lang="en-US" dirty="0" smtClean="0"/>
              <a:t>an F-1 </a:t>
            </a:r>
            <a:r>
              <a:rPr lang="en-US" dirty="0"/>
              <a:t>student may be enrolled in two different Service-approved schools at one time as long as the combined enrollment amounts to a full time course of study” </a:t>
            </a:r>
            <a:endParaRPr lang="en-US" dirty="0" smtClean="0"/>
          </a:p>
          <a:p>
            <a:pPr>
              <a:lnSpc>
                <a:spcPct val="150000"/>
              </a:lnSpc>
            </a:pPr>
            <a:r>
              <a:rPr lang="en-US" dirty="0" smtClean="0"/>
              <a:t>School policy usually determines students ability to take courses at another institution </a:t>
            </a:r>
            <a:endParaRPr lang="en-US" dirty="0"/>
          </a:p>
        </p:txBody>
      </p:sp>
    </p:spTree>
    <p:extLst>
      <p:ext uri="{BB962C8B-B14F-4D97-AF65-F5344CB8AC3E}">
        <p14:creationId xmlns:p14="http://schemas.microsoft.com/office/powerpoint/2010/main" val="41347409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On-line Classes</a:t>
            </a:r>
            <a:endParaRPr lang="en-US" dirty="0"/>
          </a:p>
        </p:txBody>
      </p:sp>
      <p:sp>
        <p:nvSpPr>
          <p:cNvPr id="3" name="Content Placeholder 2"/>
          <p:cNvSpPr>
            <a:spLocks noGrp="1"/>
          </p:cNvSpPr>
          <p:nvPr>
            <p:ph idx="1"/>
          </p:nvPr>
        </p:nvSpPr>
        <p:spPr/>
        <p:txBody>
          <a:bodyPr/>
          <a:lstStyle/>
          <a:p>
            <a:pPr>
              <a:lnSpc>
                <a:spcPct val="150000"/>
              </a:lnSpc>
            </a:pPr>
            <a:r>
              <a:rPr lang="en-US" dirty="0" smtClean="0"/>
              <a:t>Regulations allow for international students to enroll in one on-line class per quarter/semester</a:t>
            </a:r>
          </a:p>
          <a:p>
            <a:pPr>
              <a:lnSpc>
                <a:spcPct val="150000"/>
              </a:lnSpc>
            </a:pPr>
            <a:r>
              <a:rPr lang="en-US" dirty="0" smtClean="0"/>
              <a:t>School policy usually determines a students ability to take on-line classes</a:t>
            </a:r>
            <a:endParaRPr lang="en-US" dirty="0"/>
          </a:p>
        </p:txBody>
      </p:sp>
    </p:spTree>
    <p:extLst>
      <p:ext uri="{BB962C8B-B14F-4D97-AF65-F5344CB8AC3E}">
        <p14:creationId xmlns:p14="http://schemas.microsoft.com/office/powerpoint/2010/main" val="1014215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Overview</a:t>
            </a:r>
            <a:endParaRPr lang="en-US" dirty="0"/>
          </a:p>
        </p:txBody>
      </p:sp>
      <p:sp>
        <p:nvSpPr>
          <p:cNvPr id="3" name="Content Placeholder 2"/>
          <p:cNvSpPr>
            <a:spLocks noGrp="1"/>
          </p:cNvSpPr>
          <p:nvPr>
            <p:ph idx="1"/>
          </p:nvPr>
        </p:nvSpPr>
        <p:spPr/>
        <p:txBody>
          <a:bodyPr>
            <a:normAutofit fontScale="92500" lnSpcReduction="20000"/>
          </a:bodyPr>
          <a:lstStyle/>
          <a:p>
            <a:r>
              <a:rPr lang="en-US" sz="1800" dirty="0" smtClean="0"/>
              <a:t>Trends and highlights in International Education</a:t>
            </a:r>
          </a:p>
          <a:p>
            <a:r>
              <a:rPr lang="en-US" sz="1800" dirty="0" smtClean="0"/>
              <a:t>What does the Office of International Students do?</a:t>
            </a:r>
          </a:p>
          <a:p>
            <a:r>
              <a:rPr lang="en-US" sz="1800" dirty="0" smtClean="0"/>
              <a:t>What is SEVIS?</a:t>
            </a:r>
          </a:p>
          <a:p>
            <a:r>
              <a:rPr lang="en-US" sz="1800" dirty="0" smtClean="0"/>
              <a:t>International student lifecycle</a:t>
            </a:r>
          </a:p>
          <a:p>
            <a:r>
              <a:rPr lang="en-US" sz="1800" dirty="0" smtClean="0"/>
              <a:t>Academic calendar and federal reporting requirements</a:t>
            </a:r>
          </a:p>
          <a:p>
            <a:r>
              <a:rPr lang="en-US" sz="1800" dirty="0" smtClean="0"/>
              <a:t>Cultural adjustment</a:t>
            </a:r>
          </a:p>
          <a:p>
            <a:r>
              <a:rPr lang="en-US" sz="1800" dirty="0" smtClean="0"/>
              <a:t>Activity!</a:t>
            </a:r>
          </a:p>
          <a:p>
            <a:r>
              <a:rPr lang="en-US" sz="1800" dirty="0" smtClean="0"/>
              <a:t>FAQ’s about regulations</a:t>
            </a:r>
          </a:p>
          <a:p>
            <a:r>
              <a:rPr lang="en-US" sz="1800" dirty="0" smtClean="0"/>
              <a:t>Identifying “at risk” international students</a:t>
            </a:r>
          </a:p>
          <a:p>
            <a:r>
              <a:rPr lang="en-US" sz="1800" dirty="0" smtClean="0"/>
              <a:t>Important resources for international students</a:t>
            </a:r>
          </a:p>
          <a:p>
            <a:r>
              <a:rPr lang="en-US" sz="1800" dirty="0" smtClean="0"/>
              <a:t>Discussion!</a:t>
            </a:r>
          </a:p>
          <a:p>
            <a:r>
              <a:rPr lang="en-US" sz="1800" dirty="0" smtClean="0"/>
              <a:t>Resources for those working with international students</a:t>
            </a:r>
          </a:p>
          <a:p>
            <a:r>
              <a:rPr lang="en-US" sz="1800" dirty="0" smtClean="0"/>
              <a:t>Conclusions</a:t>
            </a:r>
          </a:p>
          <a:p>
            <a:r>
              <a:rPr lang="en-US" sz="1800" dirty="0" smtClean="0"/>
              <a:t>Questions &amp; Answers </a:t>
            </a:r>
          </a:p>
          <a:p>
            <a:endParaRPr lang="en-US" sz="1800" dirty="0" smtClean="0"/>
          </a:p>
          <a:p>
            <a:endParaRPr lang="en-US" sz="1800" dirty="0" smtClean="0"/>
          </a:p>
          <a:p>
            <a:endParaRPr lang="en-US" sz="1800"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530912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76855"/>
            <a:ext cx="10515600" cy="1325563"/>
          </a:xfrm>
        </p:spPr>
        <p:txBody>
          <a:bodyPr/>
          <a:lstStyle/>
          <a:p>
            <a:pPr algn="ctr"/>
            <a:r>
              <a:rPr lang="en-US" dirty="0" smtClean="0"/>
              <a:t>Identifying an international student at risk, or in need of additional help</a:t>
            </a:r>
            <a:endParaRPr lang="en-US" dirty="0"/>
          </a:p>
        </p:txBody>
      </p:sp>
      <p:sp>
        <p:nvSpPr>
          <p:cNvPr id="3" name="Content Placeholder 2"/>
          <p:cNvSpPr>
            <a:spLocks noGrp="1"/>
          </p:cNvSpPr>
          <p:nvPr>
            <p:ph idx="1"/>
          </p:nvPr>
        </p:nvSpPr>
        <p:spPr>
          <a:xfrm>
            <a:off x="838200" y="1898362"/>
            <a:ext cx="10515600" cy="4460874"/>
          </a:xfrm>
        </p:spPr>
        <p:txBody>
          <a:bodyPr>
            <a:normAutofit fontScale="92500" lnSpcReduction="20000"/>
          </a:bodyPr>
          <a:lstStyle/>
          <a:p>
            <a:pPr>
              <a:lnSpc>
                <a:spcPct val="150000"/>
              </a:lnSpc>
            </a:pPr>
            <a:r>
              <a:rPr lang="en-US" dirty="0" smtClean="0"/>
              <a:t>What to look for:</a:t>
            </a:r>
          </a:p>
          <a:p>
            <a:pPr lvl="1">
              <a:lnSpc>
                <a:spcPct val="150000"/>
              </a:lnSpc>
            </a:pPr>
            <a:r>
              <a:rPr lang="en-US" dirty="0" smtClean="0"/>
              <a:t>Change in academic success </a:t>
            </a:r>
          </a:p>
          <a:p>
            <a:pPr lvl="1">
              <a:lnSpc>
                <a:spcPct val="150000"/>
              </a:lnSpc>
            </a:pPr>
            <a:r>
              <a:rPr lang="en-US" dirty="0" smtClean="0"/>
              <a:t>Change in behavior or mood</a:t>
            </a:r>
          </a:p>
          <a:p>
            <a:pPr lvl="1">
              <a:lnSpc>
                <a:spcPct val="150000"/>
              </a:lnSpc>
            </a:pPr>
            <a:r>
              <a:rPr lang="en-US" dirty="0" smtClean="0"/>
              <a:t>Change in appearance or poor hygiene </a:t>
            </a:r>
          </a:p>
          <a:p>
            <a:pPr>
              <a:lnSpc>
                <a:spcPct val="150000"/>
              </a:lnSpc>
            </a:pPr>
            <a:r>
              <a:rPr lang="en-US" dirty="0" smtClean="0"/>
              <a:t>What to do: </a:t>
            </a:r>
          </a:p>
          <a:p>
            <a:pPr lvl="1">
              <a:lnSpc>
                <a:spcPct val="150000"/>
              </a:lnSpc>
            </a:pPr>
            <a:r>
              <a:rPr lang="en-US" dirty="0" smtClean="0"/>
              <a:t>Talk to the student</a:t>
            </a:r>
          </a:p>
          <a:p>
            <a:pPr lvl="1">
              <a:lnSpc>
                <a:spcPct val="150000"/>
              </a:lnSpc>
            </a:pPr>
            <a:r>
              <a:rPr lang="en-US" dirty="0" smtClean="0"/>
              <a:t>Refer them to campus resources (counselling, tutoring, etc.)</a:t>
            </a:r>
          </a:p>
          <a:p>
            <a:pPr lvl="1">
              <a:lnSpc>
                <a:spcPct val="150000"/>
              </a:lnSpc>
            </a:pPr>
            <a:r>
              <a:rPr lang="en-US" dirty="0" smtClean="0"/>
              <a:t>Contact an International Student Advisor so that they can follow up with the student </a:t>
            </a:r>
            <a:endParaRPr lang="en-US" dirty="0"/>
          </a:p>
        </p:txBody>
      </p:sp>
    </p:spTree>
    <p:extLst>
      <p:ext uri="{BB962C8B-B14F-4D97-AF65-F5344CB8AC3E}">
        <p14:creationId xmlns:p14="http://schemas.microsoft.com/office/powerpoint/2010/main" val="4681677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1652155"/>
            <a:ext cx="10515600" cy="4914900"/>
          </a:xfrm>
        </p:spPr>
        <p:txBody>
          <a:bodyPr>
            <a:normAutofit fontScale="70000" lnSpcReduction="20000"/>
          </a:bodyPr>
          <a:lstStyle/>
          <a:p>
            <a:pPr>
              <a:lnSpc>
                <a:spcPct val="160000"/>
              </a:lnSpc>
            </a:pPr>
            <a:r>
              <a:rPr lang="en-US" dirty="0" smtClean="0"/>
              <a:t>Campus resources:</a:t>
            </a:r>
          </a:p>
          <a:p>
            <a:pPr lvl="1">
              <a:lnSpc>
                <a:spcPct val="160000"/>
              </a:lnSpc>
            </a:pPr>
            <a:r>
              <a:rPr lang="en-US" dirty="0" smtClean="0"/>
              <a:t>Counselling services</a:t>
            </a:r>
          </a:p>
          <a:p>
            <a:pPr lvl="1">
              <a:lnSpc>
                <a:spcPct val="160000"/>
              </a:lnSpc>
            </a:pPr>
            <a:r>
              <a:rPr lang="en-US" dirty="0" smtClean="0"/>
              <a:t>Career services</a:t>
            </a:r>
          </a:p>
          <a:p>
            <a:pPr lvl="1">
              <a:lnSpc>
                <a:spcPct val="160000"/>
              </a:lnSpc>
            </a:pPr>
            <a:r>
              <a:rPr lang="en-US" dirty="0" smtClean="0"/>
              <a:t>Tutoring services</a:t>
            </a:r>
          </a:p>
          <a:p>
            <a:pPr lvl="1">
              <a:lnSpc>
                <a:spcPct val="160000"/>
              </a:lnSpc>
            </a:pPr>
            <a:r>
              <a:rPr lang="en-US" dirty="0" smtClean="0"/>
              <a:t>Recreation center</a:t>
            </a:r>
          </a:p>
          <a:p>
            <a:pPr lvl="1">
              <a:lnSpc>
                <a:spcPct val="160000"/>
              </a:lnSpc>
            </a:pPr>
            <a:r>
              <a:rPr lang="en-US" dirty="0" smtClean="0"/>
              <a:t>Student clubs </a:t>
            </a:r>
          </a:p>
          <a:p>
            <a:pPr lvl="1">
              <a:lnSpc>
                <a:spcPct val="160000"/>
              </a:lnSpc>
            </a:pPr>
            <a:r>
              <a:rPr lang="en-US" dirty="0" smtClean="0"/>
              <a:t>English conversation groups</a:t>
            </a:r>
          </a:p>
          <a:p>
            <a:pPr>
              <a:lnSpc>
                <a:spcPct val="160000"/>
              </a:lnSpc>
            </a:pPr>
            <a:r>
              <a:rPr lang="en-US" dirty="0" smtClean="0"/>
              <a:t>Professors and TA’s are there to help!</a:t>
            </a:r>
          </a:p>
          <a:p>
            <a:pPr lvl="1">
              <a:lnSpc>
                <a:spcPct val="160000"/>
              </a:lnSpc>
            </a:pPr>
            <a:r>
              <a:rPr lang="en-US" dirty="0" smtClean="0"/>
              <a:t>Student – teacher relationships in other countries may be very different</a:t>
            </a:r>
          </a:p>
          <a:p>
            <a:pPr lvl="1">
              <a:lnSpc>
                <a:spcPct val="160000"/>
              </a:lnSpc>
            </a:pPr>
            <a:r>
              <a:rPr lang="en-US" dirty="0" smtClean="0"/>
              <a:t>Students may not be aware that it is acceptable and even encouraged to talk to their professors and TA’s</a:t>
            </a:r>
            <a:endParaRPr lang="en-US" dirty="0"/>
          </a:p>
        </p:txBody>
      </p:sp>
      <p:sp>
        <p:nvSpPr>
          <p:cNvPr id="6" name="Title 1"/>
          <p:cNvSpPr txBox="1">
            <a:spLocks/>
          </p:cNvSpPr>
          <p:nvPr/>
        </p:nvSpPr>
        <p:spPr>
          <a:xfrm>
            <a:off x="838200" y="6768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Important resources to share with international students</a:t>
            </a:r>
          </a:p>
        </p:txBody>
      </p:sp>
    </p:spTree>
    <p:extLst>
      <p:ext uri="{BB962C8B-B14F-4D97-AF65-F5344CB8AC3E}">
        <p14:creationId xmlns:p14="http://schemas.microsoft.com/office/powerpoint/2010/main" val="3093655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Discussion Time</a:t>
            </a:r>
            <a:endParaRPr lang="en-US" dirty="0"/>
          </a:p>
        </p:txBody>
      </p:sp>
      <p:sp>
        <p:nvSpPr>
          <p:cNvPr id="3" name="Content Placeholder 2"/>
          <p:cNvSpPr>
            <a:spLocks noGrp="1"/>
          </p:cNvSpPr>
          <p:nvPr>
            <p:ph idx="1"/>
          </p:nvPr>
        </p:nvSpPr>
        <p:spPr/>
        <p:txBody>
          <a:bodyPr/>
          <a:lstStyle/>
          <a:p>
            <a:pPr>
              <a:lnSpc>
                <a:spcPct val="150000"/>
              </a:lnSpc>
            </a:pPr>
            <a:r>
              <a:rPr lang="en-US" dirty="0" smtClean="0"/>
              <a:t>What does your office do to help support the international student population?</a:t>
            </a:r>
          </a:p>
          <a:p>
            <a:pPr>
              <a:lnSpc>
                <a:spcPct val="150000"/>
              </a:lnSpc>
            </a:pPr>
            <a:r>
              <a:rPr lang="en-US" dirty="0" smtClean="0"/>
              <a:t>How do you stay connected and on the same page as the Office of International Students? </a:t>
            </a:r>
          </a:p>
          <a:p>
            <a:pPr>
              <a:lnSpc>
                <a:spcPct val="150000"/>
              </a:lnSpc>
            </a:pPr>
            <a:r>
              <a:rPr lang="en-US" dirty="0" smtClean="0"/>
              <a:t>What tools or information would help you better serve your school’s international student population? </a:t>
            </a:r>
            <a:endParaRPr lang="en-US" dirty="0"/>
          </a:p>
        </p:txBody>
      </p:sp>
    </p:spTree>
    <p:extLst>
      <p:ext uri="{BB962C8B-B14F-4D97-AF65-F5344CB8AC3E}">
        <p14:creationId xmlns:p14="http://schemas.microsoft.com/office/powerpoint/2010/main" val="39276576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3" name="Content Placeholder 2"/>
          <p:cNvSpPr>
            <a:spLocks noGrp="1"/>
          </p:cNvSpPr>
          <p:nvPr>
            <p:ph idx="1"/>
          </p:nvPr>
        </p:nvSpPr>
        <p:spPr>
          <a:xfrm>
            <a:off x="838199" y="1825625"/>
            <a:ext cx="11121737" cy="4627130"/>
          </a:xfrm>
        </p:spPr>
        <p:txBody>
          <a:bodyPr>
            <a:normAutofit fontScale="92500"/>
          </a:bodyPr>
          <a:lstStyle/>
          <a:p>
            <a:pPr>
              <a:lnSpc>
                <a:spcPct val="150000"/>
              </a:lnSpc>
            </a:pPr>
            <a:r>
              <a:rPr lang="en-US" dirty="0" smtClean="0"/>
              <a:t>International students face many adjustments when coming to study in the U.S.</a:t>
            </a:r>
          </a:p>
          <a:p>
            <a:pPr>
              <a:lnSpc>
                <a:spcPct val="150000"/>
              </a:lnSpc>
            </a:pPr>
            <a:r>
              <a:rPr lang="en-US" dirty="0" smtClean="0"/>
              <a:t>Academics, culture, and immigration all interact with one another shaping a students experience</a:t>
            </a:r>
          </a:p>
          <a:p>
            <a:pPr>
              <a:lnSpc>
                <a:spcPct val="150000"/>
              </a:lnSpc>
            </a:pPr>
            <a:r>
              <a:rPr lang="en-US" dirty="0" smtClean="0"/>
              <a:t>It is important to remember that international students are subject to different rules and restrictions than domestic students</a:t>
            </a:r>
          </a:p>
          <a:p>
            <a:pPr>
              <a:lnSpc>
                <a:spcPct val="150000"/>
              </a:lnSpc>
            </a:pPr>
            <a:r>
              <a:rPr lang="en-US" dirty="0" smtClean="0"/>
              <a:t>Become best friends with your school’s Office of International Student’s!</a:t>
            </a:r>
          </a:p>
          <a:p>
            <a:pPr>
              <a:lnSpc>
                <a:spcPct val="150000"/>
              </a:lnSpc>
            </a:pPr>
            <a:endParaRPr lang="en-US" dirty="0" smtClean="0"/>
          </a:p>
          <a:p>
            <a:pPr>
              <a:lnSpc>
                <a:spcPct val="150000"/>
              </a:lnSpc>
            </a:pPr>
            <a:endParaRPr lang="en-US" dirty="0"/>
          </a:p>
        </p:txBody>
      </p:sp>
    </p:spTree>
    <p:extLst>
      <p:ext uri="{BB962C8B-B14F-4D97-AF65-F5344CB8AC3E}">
        <p14:creationId xmlns:p14="http://schemas.microsoft.com/office/powerpoint/2010/main" val="26283754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2012809"/>
            <a:ext cx="10515600" cy="4419164"/>
          </a:xfrm>
        </p:spPr>
        <p:txBody>
          <a:bodyPr>
            <a:normAutofit lnSpcReduction="10000"/>
          </a:bodyPr>
          <a:lstStyle/>
          <a:p>
            <a:pPr>
              <a:lnSpc>
                <a:spcPct val="150000"/>
              </a:lnSpc>
            </a:pPr>
            <a:r>
              <a:rPr lang="en-US" dirty="0" smtClean="0"/>
              <a:t>Institute of International Education – Open Doors </a:t>
            </a:r>
          </a:p>
          <a:p>
            <a:pPr lvl="1">
              <a:lnSpc>
                <a:spcPct val="150000"/>
              </a:lnSpc>
            </a:pPr>
            <a:r>
              <a:rPr lang="en-US" dirty="0"/>
              <a:t>Released every November</a:t>
            </a:r>
          </a:p>
          <a:p>
            <a:pPr lvl="1">
              <a:lnSpc>
                <a:spcPct val="150000"/>
              </a:lnSpc>
            </a:pPr>
            <a:r>
              <a:rPr lang="en-US" dirty="0"/>
              <a:t>Provides yearly updates on trends and international student </a:t>
            </a:r>
            <a:r>
              <a:rPr lang="en-US" dirty="0" smtClean="0"/>
              <a:t>data</a:t>
            </a:r>
            <a:endParaRPr lang="en-US" dirty="0"/>
          </a:p>
          <a:p>
            <a:pPr>
              <a:lnSpc>
                <a:spcPct val="150000"/>
              </a:lnSpc>
            </a:pPr>
            <a:r>
              <a:rPr lang="en-US" dirty="0" smtClean="0"/>
              <a:t>NAFSA </a:t>
            </a:r>
          </a:p>
          <a:p>
            <a:pPr lvl="1">
              <a:lnSpc>
                <a:spcPct val="150000"/>
              </a:lnSpc>
            </a:pPr>
            <a:r>
              <a:rPr lang="en-US" dirty="0" smtClean="0"/>
              <a:t>Offers </a:t>
            </a:r>
            <a:r>
              <a:rPr lang="en-US" dirty="0"/>
              <a:t>n</a:t>
            </a:r>
            <a:r>
              <a:rPr lang="en-US" dirty="0" smtClean="0"/>
              <a:t>ational and regional conferences on everything related to international education</a:t>
            </a:r>
          </a:p>
          <a:p>
            <a:pPr>
              <a:lnSpc>
                <a:spcPct val="150000"/>
              </a:lnSpc>
            </a:pPr>
            <a:r>
              <a:rPr lang="en-US" dirty="0" smtClean="0"/>
              <a:t>Your campus’ Office of International Students </a:t>
            </a:r>
          </a:p>
        </p:txBody>
      </p:sp>
      <p:sp>
        <p:nvSpPr>
          <p:cNvPr id="7" name="Title 1"/>
          <p:cNvSpPr txBox="1">
            <a:spLocks/>
          </p:cNvSpPr>
          <p:nvPr/>
        </p:nvSpPr>
        <p:spPr>
          <a:xfrm>
            <a:off x="838200" y="6768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Resources for those working with international students</a:t>
            </a:r>
          </a:p>
        </p:txBody>
      </p:sp>
    </p:spTree>
    <p:extLst>
      <p:ext uri="{BB962C8B-B14F-4D97-AF65-F5344CB8AC3E}">
        <p14:creationId xmlns:p14="http://schemas.microsoft.com/office/powerpoint/2010/main" val="14821875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Tree>
    <p:extLst>
      <p:ext uri="{BB962C8B-B14F-4D97-AF65-F5344CB8AC3E}">
        <p14:creationId xmlns:p14="http://schemas.microsoft.com/office/powerpoint/2010/main" val="314253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Trends and Highlights </a:t>
            </a:r>
            <a:endParaRPr lang="en-US" dirty="0"/>
          </a:p>
        </p:txBody>
      </p:sp>
      <p:sp>
        <p:nvSpPr>
          <p:cNvPr id="4" name="Content Placeholder 3"/>
          <p:cNvSpPr>
            <a:spLocks noGrp="1"/>
          </p:cNvSpPr>
          <p:nvPr>
            <p:ph idx="1"/>
          </p:nvPr>
        </p:nvSpPr>
        <p:spPr>
          <a:xfrm>
            <a:off x="838200" y="1825625"/>
            <a:ext cx="10841182" cy="4351338"/>
          </a:xfrm>
        </p:spPr>
        <p:txBody>
          <a:bodyPr>
            <a:normAutofit fontScale="77500" lnSpcReduction="20000"/>
          </a:bodyPr>
          <a:lstStyle/>
          <a:p>
            <a:pPr>
              <a:lnSpc>
                <a:spcPct val="170000"/>
              </a:lnSpc>
            </a:pPr>
            <a:r>
              <a:rPr lang="en-US" sz="2900" dirty="0" smtClean="0"/>
              <a:t>In 2015, the international student population in the U.S. increased by 10% nearing 1 million!</a:t>
            </a:r>
          </a:p>
          <a:p>
            <a:pPr lvl="1">
              <a:lnSpc>
                <a:spcPct val="170000"/>
              </a:lnSpc>
            </a:pPr>
            <a:r>
              <a:rPr lang="en-US" sz="2900" dirty="0" smtClean="0"/>
              <a:t>This is the highest growth seen in over 35 years</a:t>
            </a:r>
          </a:p>
          <a:p>
            <a:pPr lvl="1">
              <a:lnSpc>
                <a:spcPct val="170000"/>
              </a:lnSpc>
            </a:pPr>
            <a:endParaRPr lang="en-US" sz="2900" dirty="0" smtClean="0"/>
          </a:p>
          <a:p>
            <a:pPr>
              <a:lnSpc>
                <a:spcPct val="170000"/>
              </a:lnSpc>
            </a:pPr>
            <a:r>
              <a:rPr lang="en-US" sz="2900" dirty="0" smtClean="0"/>
              <a:t>Highest increase is coming from India and Brazil, with significant growth from the region of Latin America</a:t>
            </a:r>
          </a:p>
          <a:p>
            <a:pPr marL="0" indent="0">
              <a:buNone/>
            </a:pPr>
            <a:endParaRPr lang="en-US" dirty="0"/>
          </a:p>
          <a:p>
            <a:pPr marL="0" indent="0">
              <a:buNone/>
            </a:pPr>
            <a:r>
              <a:rPr lang="en-US" i="1" dirty="0" smtClean="0"/>
              <a:t>IIE Open Doors</a:t>
            </a:r>
          </a:p>
          <a:p>
            <a:pPr marL="457200" lvl="1" indent="0">
              <a:buNone/>
            </a:pPr>
            <a:endParaRPr lang="en-US" dirty="0" smtClean="0"/>
          </a:p>
        </p:txBody>
      </p:sp>
    </p:spTree>
    <p:extLst>
      <p:ext uri="{BB962C8B-B14F-4D97-AF65-F5344CB8AC3E}">
        <p14:creationId xmlns:p14="http://schemas.microsoft.com/office/powerpoint/2010/main" val="999019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Trends and Highlights </a:t>
            </a:r>
            <a:endParaRPr lang="en-US" dirty="0"/>
          </a:p>
        </p:txBody>
      </p:sp>
      <p:sp>
        <p:nvSpPr>
          <p:cNvPr id="4" name="Content Placeholder 3"/>
          <p:cNvSpPr>
            <a:spLocks noGrp="1"/>
          </p:cNvSpPr>
          <p:nvPr>
            <p:ph idx="1"/>
          </p:nvPr>
        </p:nvSpPr>
        <p:spPr>
          <a:xfrm>
            <a:off x="847725" y="1482725"/>
            <a:ext cx="4191000" cy="5251450"/>
          </a:xfrm>
        </p:spPr>
        <p:txBody>
          <a:bodyPr>
            <a:noAutofit/>
          </a:bodyPr>
          <a:lstStyle/>
          <a:p>
            <a:pPr marL="0" indent="0">
              <a:lnSpc>
                <a:spcPct val="170000"/>
              </a:lnSpc>
              <a:buNone/>
            </a:pPr>
            <a:r>
              <a:rPr lang="en-US" sz="2000" u="sng" dirty="0" smtClean="0"/>
              <a:t>Top Countries of Origin</a:t>
            </a:r>
          </a:p>
          <a:p>
            <a:pPr marL="514350" indent="-514350">
              <a:lnSpc>
                <a:spcPct val="170000"/>
              </a:lnSpc>
              <a:buFont typeface="+mj-lt"/>
              <a:buAutoNum type="arabicPeriod"/>
            </a:pPr>
            <a:r>
              <a:rPr lang="en-US" sz="2000" dirty="0" smtClean="0"/>
              <a:t>China (304,040)</a:t>
            </a:r>
          </a:p>
          <a:p>
            <a:pPr marL="514350" indent="-514350">
              <a:lnSpc>
                <a:spcPct val="170000"/>
              </a:lnSpc>
              <a:buFont typeface="+mj-lt"/>
              <a:buAutoNum type="arabicPeriod"/>
            </a:pPr>
            <a:r>
              <a:rPr lang="en-US" sz="2000" dirty="0" smtClean="0"/>
              <a:t>India (132,888)</a:t>
            </a:r>
          </a:p>
          <a:p>
            <a:pPr marL="514350" indent="-514350">
              <a:lnSpc>
                <a:spcPct val="170000"/>
              </a:lnSpc>
              <a:buFont typeface="+mj-lt"/>
              <a:buAutoNum type="arabicPeriod"/>
            </a:pPr>
            <a:r>
              <a:rPr lang="en-US" sz="2000" dirty="0" smtClean="0"/>
              <a:t>South Korea (63,710)</a:t>
            </a:r>
          </a:p>
          <a:p>
            <a:pPr marL="514350" indent="-514350">
              <a:lnSpc>
                <a:spcPct val="170000"/>
              </a:lnSpc>
              <a:buFont typeface="+mj-lt"/>
              <a:buAutoNum type="arabicPeriod"/>
            </a:pPr>
            <a:r>
              <a:rPr lang="en-US" sz="2000" dirty="0" smtClean="0"/>
              <a:t>Saudi Arabia (59,945)</a:t>
            </a:r>
          </a:p>
          <a:p>
            <a:pPr marL="514350" indent="-514350">
              <a:lnSpc>
                <a:spcPct val="170000"/>
              </a:lnSpc>
              <a:buFont typeface="+mj-lt"/>
              <a:buAutoNum type="arabicPeriod"/>
            </a:pPr>
            <a:r>
              <a:rPr lang="en-US" sz="2000" dirty="0" smtClean="0"/>
              <a:t>Canada (27,240)</a:t>
            </a:r>
          </a:p>
          <a:p>
            <a:pPr marL="514350" indent="-514350">
              <a:lnSpc>
                <a:spcPct val="170000"/>
              </a:lnSpc>
              <a:buFont typeface="+mj-lt"/>
              <a:buAutoNum type="arabicPeriod"/>
            </a:pPr>
            <a:r>
              <a:rPr lang="en-US" sz="2000" dirty="0" smtClean="0"/>
              <a:t>Brazil (23,675)</a:t>
            </a:r>
          </a:p>
          <a:p>
            <a:pPr marL="0" indent="0">
              <a:lnSpc>
                <a:spcPct val="170000"/>
              </a:lnSpc>
              <a:buNone/>
            </a:pPr>
            <a:r>
              <a:rPr lang="en-US" sz="2000" i="1" dirty="0" smtClean="0"/>
              <a:t>IIE Open Doors</a:t>
            </a:r>
          </a:p>
        </p:txBody>
      </p:sp>
      <p:sp>
        <p:nvSpPr>
          <p:cNvPr id="5" name="Content Placeholder 3"/>
          <p:cNvSpPr txBox="1">
            <a:spLocks/>
          </p:cNvSpPr>
          <p:nvPr/>
        </p:nvSpPr>
        <p:spPr>
          <a:xfrm>
            <a:off x="6057900" y="1479550"/>
            <a:ext cx="4191000" cy="52514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70000"/>
              </a:lnSpc>
              <a:buFont typeface="Arial" panose="020B0604020202020204" pitchFamily="34" charset="0"/>
              <a:buNone/>
            </a:pPr>
            <a:r>
              <a:rPr lang="en-US" sz="2000" u="sng" dirty="0" smtClean="0"/>
              <a:t>Top Destination</a:t>
            </a:r>
          </a:p>
          <a:p>
            <a:pPr marL="0" indent="0">
              <a:lnSpc>
                <a:spcPct val="170000"/>
              </a:lnSpc>
              <a:buFont typeface="Arial" panose="020B0604020202020204" pitchFamily="34" charset="0"/>
              <a:buNone/>
            </a:pPr>
            <a:r>
              <a:rPr lang="en-US" sz="2000" dirty="0" smtClean="0"/>
              <a:t>California</a:t>
            </a:r>
          </a:p>
          <a:p>
            <a:pPr marL="0" indent="0">
              <a:lnSpc>
                <a:spcPct val="170000"/>
              </a:lnSpc>
              <a:buFont typeface="Arial" panose="020B0604020202020204" pitchFamily="34" charset="0"/>
              <a:buNone/>
            </a:pPr>
            <a:r>
              <a:rPr lang="en-US" sz="2000" dirty="0" smtClean="0"/>
              <a:t>New </a:t>
            </a:r>
            <a:r>
              <a:rPr lang="en-US" sz="2000" dirty="0" err="1" smtClean="0"/>
              <a:t>york</a:t>
            </a:r>
            <a:endParaRPr lang="en-US" sz="2000" dirty="0" smtClean="0"/>
          </a:p>
          <a:p>
            <a:pPr marL="0" indent="0">
              <a:lnSpc>
                <a:spcPct val="170000"/>
              </a:lnSpc>
              <a:buFont typeface="Arial" panose="020B0604020202020204" pitchFamily="34" charset="0"/>
              <a:buNone/>
            </a:pPr>
            <a:r>
              <a:rPr lang="en-US" sz="2000" dirty="0" smtClean="0"/>
              <a:t>Texas</a:t>
            </a:r>
          </a:p>
        </p:txBody>
      </p:sp>
    </p:spTree>
    <p:extLst>
      <p:ext uri="{BB962C8B-B14F-4D97-AF65-F5344CB8AC3E}">
        <p14:creationId xmlns:p14="http://schemas.microsoft.com/office/powerpoint/2010/main" val="3253446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Trends and Highlights </a:t>
            </a:r>
            <a:endParaRPr lang="en-US" dirty="0"/>
          </a:p>
        </p:txBody>
      </p:sp>
      <p:sp>
        <p:nvSpPr>
          <p:cNvPr id="4" name="Content Placeholder 3"/>
          <p:cNvSpPr>
            <a:spLocks noGrp="1"/>
          </p:cNvSpPr>
          <p:nvPr>
            <p:ph sz="half" idx="1"/>
          </p:nvPr>
        </p:nvSpPr>
        <p:spPr>
          <a:xfrm>
            <a:off x="828675" y="1654175"/>
            <a:ext cx="5181600" cy="4351338"/>
          </a:xfrm>
        </p:spPr>
        <p:txBody>
          <a:bodyPr>
            <a:noAutofit/>
          </a:bodyPr>
          <a:lstStyle/>
          <a:p>
            <a:pPr marL="0" indent="0">
              <a:lnSpc>
                <a:spcPct val="150000"/>
              </a:lnSpc>
              <a:buNone/>
            </a:pPr>
            <a:r>
              <a:rPr lang="en-US" sz="2000" u="sng" dirty="0" smtClean="0"/>
              <a:t>Top Fields of Study</a:t>
            </a:r>
          </a:p>
          <a:p>
            <a:pPr marL="514350" indent="-514350">
              <a:lnSpc>
                <a:spcPct val="150000"/>
              </a:lnSpc>
              <a:buFont typeface="+mj-lt"/>
              <a:buAutoNum type="arabicPeriod"/>
            </a:pPr>
            <a:r>
              <a:rPr lang="en-US" sz="2000" dirty="0" smtClean="0"/>
              <a:t>Business &amp; Management (197,258)</a:t>
            </a:r>
          </a:p>
          <a:p>
            <a:pPr marL="514350" indent="-514350">
              <a:lnSpc>
                <a:spcPct val="150000"/>
              </a:lnSpc>
              <a:buFont typeface="+mj-lt"/>
              <a:buAutoNum type="arabicPeriod"/>
            </a:pPr>
            <a:r>
              <a:rPr lang="en-US" sz="2000" dirty="0" smtClean="0"/>
              <a:t>Engineering (196,750)</a:t>
            </a:r>
          </a:p>
          <a:p>
            <a:pPr marL="514350" indent="-514350">
              <a:lnSpc>
                <a:spcPct val="150000"/>
              </a:lnSpc>
              <a:buFont typeface="+mj-lt"/>
              <a:buAutoNum type="arabicPeriod"/>
            </a:pPr>
            <a:r>
              <a:rPr lang="en-US" sz="2000" dirty="0" smtClean="0"/>
              <a:t>Math &amp; Computer Science (112,950)</a:t>
            </a:r>
          </a:p>
          <a:p>
            <a:pPr marL="514350" indent="-514350">
              <a:lnSpc>
                <a:spcPct val="150000"/>
              </a:lnSpc>
              <a:buFont typeface="+mj-lt"/>
              <a:buAutoNum type="arabicPeriod"/>
            </a:pPr>
            <a:r>
              <a:rPr lang="en-US" sz="2000" dirty="0" smtClean="0"/>
              <a:t>Social Sciences (75,951)</a:t>
            </a:r>
          </a:p>
          <a:p>
            <a:pPr marL="514350" indent="-514350">
              <a:lnSpc>
                <a:spcPct val="150000"/>
              </a:lnSpc>
              <a:buFont typeface="+mj-lt"/>
              <a:buAutoNum type="arabicPeriod"/>
            </a:pPr>
            <a:r>
              <a:rPr lang="en-US" sz="2000" dirty="0" smtClean="0"/>
              <a:t>Physical &amp; Life Sciences (73,838)</a:t>
            </a:r>
          </a:p>
          <a:p>
            <a:pPr marL="514350" indent="-514350">
              <a:lnSpc>
                <a:spcPct val="150000"/>
              </a:lnSpc>
              <a:buFont typeface="+mj-lt"/>
              <a:buAutoNum type="arabicPeriod"/>
            </a:pPr>
            <a:r>
              <a:rPr lang="en-US" sz="2000" dirty="0" smtClean="0"/>
              <a:t>Other Fields of Study (73,176)</a:t>
            </a:r>
            <a:endParaRPr lang="en-US" sz="2000" i="1" dirty="0" smtClean="0"/>
          </a:p>
          <a:p>
            <a:pPr marL="0" indent="0">
              <a:lnSpc>
                <a:spcPct val="150000"/>
              </a:lnSpc>
              <a:buNone/>
            </a:pPr>
            <a:r>
              <a:rPr lang="en-US" sz="2000" i="1" dirty="0" smtClean="0"/>
              <a:t>IIE Open Doors</a:t>
            </a:r>
          </a:p>
          <a:p>
            <a:pPr marL="457200" lvl="1" indent="0">
              <a:lnSpc>
                <a:spcPct val="150000"/>
              </a:lnSpc>
              <a:buNone/>
            </a:pPr>
            <a:endParaRPr lang="en-US" sz="2000" dirty="0" smtClean="0"/>
          </a:p>
        </p:txBody>
      </p:sp>
    </p:spTree>
    <p:extLst>
      <p:ext uri="{BB962C8B-B14F-4D97-AF65-F5344CB8AC3E}">
        <p14:creationId xmlns:p14="http://schemas.microsoft.com/office/powerpoint/2010/main" val="1637828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What does the Office of International Students do? </a:t>
            </a:r>
            <a:endParaRPr lang="en-US" dirty="0"/>
          </a:p>
        </p:txBody>
      </p:sp>
      <p:sp>
        <p:nvSpPr>
          <p:cNvPr id="6" name="Content Placeholder 5"/>
          <p:cNvSpPr>
            <a:spLocks noGrp="1"/>
          </p:cNvSpPr>
          <p:nvPr>
            <p:ph idx="1"/>
          </p:nvPr>
        </p:nvSpPr>
        <p:spPr>
          <a:xfrm>
            <a:off x="838200" y="1825625"/>
            <a:ext cx="10515600" cy="4498975"/>
          </a:xfrm>
        </p:spPr>
        <p:txBody>
          <a:bodyPr>
            <a:normAutofit fontScale="92500"/>
          </a:bodyPr>
          <a:lstStyle/>
          <a:p>
            <a:pPr>
              <a:lnSpc>
                <a:spcPct val="150000"/>
              </a:lnSpc>
            </a:pPr>
            <a:r>
              <a:rPr lang="en-US" dirty="0" smtClean="0"/>
              <a:t>Serves as liaison between various government agencies and the university</a:t>
            </a:r>
          </a:p>
          <a:p>
            <a:pPr>
              <a:lnSpc>
                <a:spcPct val="150000"/>
              </a:lnSpc>
            </a:pPr>
            <a:r>
              <a:rPr lang="en-US" dirty="0" smtClean="0"/>
              <a:t>Issues “Certificates of Eligibility” for international students to study at their school</a:t>
            </a:r>
          </a:p>
          <a:p>
            <a:pPr>
              <a:lnSpc>
                <a:spcPct val="150000"/>
              </a:lnSpc>
            </a:pPr>
            <a:r>
              <a:rPr lang="en-US" dirty="0"/>
              <a:t>Provides support and advocacy to international students on </a:t>
            </a:r>
            <a:r>
              <a:rPr lang="en-US" dirty="0" smtClean="0"/>
              <a:t>campus</a:t>
            </a:r>
          </a:p>
          <a:p>
            <a:pPr>
              <a:lnSpc>
                <a:spcPct val="150000"/>
              </a:lnSpc>
            </a:pPr>
            <a:r>
              <a:rPr lang="en-US" dirty="0" smtClean="0"/>
              <a:t>Maintains international student records and reports certain information to SEVIS</a:t>
            </a:r>
          </a:p>
        </p:txBody>
      </p:sp>
    </p:spTree>
    <p:extLst>
      <p:ext uri="{BB962C8B-B14F-4D97-AF65-F5344CB8AC3E}">
        <p14:creationId xmlns:p14="http://schemas.microsoft.com/office/powerpoint/2010/main" val="2652767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SEVIS? </a:t>
            </a:r>
            <a:endParaRPr lang="en-US" dirty="0"/>
          </a:p>
        </p:txBody>
      </p:sp>
      <p:sp>
        <p:nvSpPr>
          <p:cNvPr id="3" name="Content Placeholder 2"/>
          <p:cNvSpPr>
            <a:spLocks noGrp="1"/>
          </p:cNvSpPr>
          <p:nvPr>
            <p:ph idx="1"/>
          </p:nvPr>
        </p:nvSpPr>
        <p:spPr>
          <a:xfrm>
            <a:off x="838200" y="1825624"/>
            <a:ext cx="10515600" cy="4689475"/>
          </a:xfrm>
        </p:spPr>
        <p:txBody>
          <a:bodyPr>
            <a:normAutofit fontScale="55000" lnSpcReduction="20000"/>
          </a:bodyPr>
          <a:lstStyle/>
          <a:p>
            <a:pPr>
              <a:lnSpc>
                <a:spcPct val="170000"/>
              </a:lnSpc>
            </a:pPr>
            <a:r>
              <a:rPr lang="en-US" sz="4100" dirty="0" smtClean="0"/>
              <a:t>S</a:t>
            </a:r>
            <a:r>
              <a:rPr lang="en-US" dirty="0" smtClean="0"/>
              <a:t>tudent </a:t>
            </a:r>
            <a:r>
              <a:rPr lang="en-US" sz="4100" dirty="0" smtClean="0"/>
              <a:t>E</a:t>
            </a:r>
            <a:r>
              <a:rPr lang="en-US" dirty="0" smtClean="0"/>
              <a:t>xchange </a:t>
            </a:r>
            <a:r>
              <a:rPr lang="en-US" sz="4100" dirty="0" smtClean="0"/>
              <a:t>V</a:t>
            </a:r>
            <a:r>
              <a:rPr lang="en-US" dirty="0" smtClean="0"/>
              <a:t>isitor </a:t>
            </a:r>
            <a:r>
              <a:rPr lang="en-US" sz="4100" dirty="0" smtClean="0"/>
              <a:t>I</a:t>
            </a:r>
            <a:r>
              <a:rPr lang="en-US" dirty="0" smtClean="0"/>
              <a:t>nformation </a:t>
            </a:r>
            <a:r>
              <a:rPr lang="en-US" sz="3800" dirty="0" smtClean="0"/>
              <a:t>S</a:t>
            </a:r>
            <a:r>
              <a:rPr lang="en-US" dirty="0" smtClean="0"/>
              <a:t>ystem</a:t>
            </a:r>
          </a:p>
          <a:p>
            <a:pPr>
              <a:lnSpc>
                <a:spcPct val="170000"/>
              </a:lnSpc>
            </a:pPr>
            <a:r>
              <a:rPr lang="en-US" dirty="0" smtClean="0"/>
              <a:t>It is an electronic reporting system that connects schools to the Department of Homeland Security</a:t>
            </a:r>
          </a:p>
          <a:p>
            <a:pPr>
              <a:lnSpc>
                <a:spcPct val="170000"/>
              </a:lnSpc>
            </a:pPr>
            <a:r>
              <a:rPr lang="en-US" dirty="0" smtClean="0"/>
              <a:t>Students are issued “Certificate of Eligibility” through SEVIS to study in the U.S.</a:t>
            </a:r>
          </a:p>
          <a:p>
            <a:pPr lvl="1">
              <a:lnSpc>
                <a:spcPct val="170000"/>
              </a:lnSpc>
            </a:pPr>
            <a:r>
              <a:rPr lang="en-US" dirty="0" smtClean="0"/>
              <a:t>Form I-10 (F-1 students)</a:t>
            </a:r>
          </a:p>
          <a:p>
            <a:pPr lvl="1">
              <a:lnSpc>
                <a:spcPct val="170000"/>
              </a:lnSpc>
            </a:pPr>
            <a:r>
              <a:rPr lang="en-US" dirty="0" smtClean="0"/>
              <a:t>DS-2019 (J-1 students) </a:t>
            </a:r>
          </a:p>
          <a:p>
            <a:pPr>
              <a:lnSpc>
                <a:spcPct val="170000"/>
              </a:lnSpc>
            </a:pPr>
            <a:r>
              <a:rPr lang="en-US" dirty="0" smtClean="0"/>
              <a:t>DSO/ARO are required to report certain information to SEVIS, including a student’s: </a:t>
            </a:r>
          </a:p>
          <a:p>
            <a:pPr marL="914400" lvl="1" indent="-457200">
              <a:lnSpc>
                <a:spcPct val="170000"/>
              </a:lnSpc>
              <a:buFont typeface="+mj-lt"/>
              <a:buAutoNum type="arabicPeriod"/>
            </a:pPr>
            <a:r>
              <a:rPr lang="en-US" dirty="0" smtClean="0"/>
              <a:t>Arrival at the school</a:t>
            </a:r>
          </a:p>
          <a:p>
            <a:pPr marL="914400" lvl="1" indent="-457200">
              <a:lnSpc>
                <a:spcPct val="170000"/>
              </a:lnSpc>
              <a:buFont typeface="+mj-lt"/>
              <a:buAutoNum type="arabicPeriod"/>
            </a:pPr>
            <a:r>
              <a:rPr lang="en-US" dirty="0" smtClean="0"/>
              <a:t>Current living &amp; mailing address</a:t>
            </a:r>
          </a:p>
          <a:p>
            <a:pPr marL="914400" lvl="1" indent="-457200">
              <a:lnSpc>
                <a:spcPct val="170000"/>
              </a:lnSpc>
              <a:buFont typeface="+mj-lt"/>
              <a:buAutoNum type="arabicPeriod"/>
            </a:pPr>
            <a:r>
              <a:rPr lang="en-US" dirty="0" smtClean="0"/>
              <a:t>Enrollment status</a:t>
            </a:r>
          </a:p>
          <a:p>
            <a:pPr marL="914400" lvl="1" indent="-457200">
              <a:lnSpc>
                <a:spcPct val="170000"/>
              </a:lnSpc>
              <a:buFont typeface="+mj-lt"/>
              <a:buAutoNum type="arabicPeriod"/>
            </a:pPr>
            <a:r>
              <a:rPr lang="en-US" dirty="0" smtClean="0"/>
              <a:t>Academic program information</a:t>
            </a:r>
            <a:endParaRPr lang="en-US" dirty="0"/>
          </a:p>
        </p:txBody>
      </p:sp>
    </p:spTree>
    <p:extLst>
      <p:ext uri="{BB962C8B-B14F-4D97-AF65-F5344CB8AC3E}">
        <p14:creationId xmlns:p14="http://schemas.microsoft.com/office/powerpoint/2010/main" val="3547068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International Student Lifecycle</a:t>
            </a:r>
            <a:endParaRPr lang="en-US"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191427488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Arrow Connector 3"/>
          <p:cNvCxnSpPr/>
          <p:nvPr/>
        </p:nvCxnSpPr>
        <p:spPr>
          <a:xfrm flipV="1">
            <a:off x="7348151" y="2372497"/>
            <a:ext cx="57665" cy="368231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771502" y="4374292"/>
            <a:ext cx="1268627" cy="646331"/>
          </a:xfrm>
          <a:prstGeom prst="rect">
            <a:avLst/>
          </a:prstGeom>
          <a:noFill/>
        </p:spPr>
        <p:txBody>
          <a:bodyPr wrap="square" rtlCol="0">
            <a:spAutoFit/>
          </a:bodyPr>
          <a:lstStyle/>
          <a:p>
            <a:pPr algn="ctr"/>
            <a:r>
              <a:rPr lang="en-US" dirty="0" smtClean="0"/>
              <a:t>Cultural Adjustment</a:t>
            </a:r>
            <a:endParaRPr lang="en-US" dirty="0"/>
          </a:p>
        </p:txBody>
      </p:sp>
    </p:spTree>
    <p:extLst>
      <p:ext uri="{BB962C8B-B14F-4D97-AF65-F5344CB8AC3E}">
        <p14:creationId xmlns:p14="http://schemas.microsoft.com/office/powerpoint/2010/main" val="2375921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Academic Calendar &amp; Federal Reporting Requirements </a:t>
            </a:r>
            <a:endParaRPr lang="en-US" dirty="0"/>
          </a:p>
        </p:txBody>
      </p:sp>
      <p:sp>
        <p:nvSpPr>
          <p:cNvPr id="28" name="Rectangle 27"/>
          <p:cNvSpPr/>
          <p:nvPr/>
        </p:nvSpPr>
        <p:spPr>
          <a:xfrm>
            <a:off x="3279600" y="3548180"/>
            <a:ext cx="1301579" cy="2665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30 days</a:t>
            </a:r>
            <a:endParaRPr lang="en-US" dirty="0">
              <a:solidFill>
                <a:srgbClr val="FF0000"/>
              </a:solidFill>
            </a:endParaRPr>
          </a:p>
        </p:txBody>
      </p:sp>
      <p:cxnSp>
        <p:nvCxnSpPr>
          <p:cNvPr id="3" name="Straight Arrow Connector 2"/>
          <p:cNvCxnSpPr/>
          <p:nvPr/>
        </p:nvCxnSpPr>
        <p:spPr>
          <a:xfrm>
            <a:off x="1527464" y="3332775"/>
            <a:ext cx="10035886" cy="0"/>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1659707" y="2148527"/>
            <a:ext cx="1400175" cy="685800"/>
            <a:chOff x="1123950" y="1514475"/>
            <a:chExt cx="1400175" cy="685800"/>
          </a:xfrm>
        </p:grpSpPr>
        <p:sp>
          <p:nvSpPr>
            <p:cNvPr id="7" name="Rounded Rectangle 6"/>
            <p:cNvSpPr/>
            <p:nvPr/>
          </p:nvSpPr>
          <p:spPr>
            <a:xfrm>
              <a:off x="1123950" y="1514475"/>
              <a:ext cx="1400175" cy="685800"/>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214437" y="1580796"/>
              <a:ext cx="1219200" cy="5531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Instruction begins</a:t>
              </a:r>
              <a:endParaRPr lang="en-US" dirty="0">
                <a:solidFill>
                  <a:schemeClr val="tx1"/>
                </a:solidFill>
              </a:endParaRPr>
            </a:p>
          </p:txBody>
        </p:sp>
      </p:grpSp>
      <p:grpSp>
        <p:nvGrpSpPr>
          <p:cNvPr id="25" name="Group 24"/>
          <p:cNvGrpSpPr/>
          <p:nvPr/>
        </p:nvGrpSpPr>
        <p:grpSpPr>
          <a:xfrm>
            <a:off x="1145551" y="4119776"/>
            <a:ext cx="1821464" cy="2322588"/>
            <a:chOff x="1123950" y="1514475"/>
            <a:chExt cx="1400175" cy="685800"/>
          </a:xfrm>
          <a:solidFill>
            <a:srgbClr val="133C10"/>
          </a:solidFill>
        </p:grpSpPr>
        <p:sp>
          <p:nvSpPr>
            <p:cNvPr id="26" name="Rounded Rectangle 25"/>
            <p:cNvSpPr/>
            <p:nvPr/>
          </p:nvSpPr>
          <p:spPr>
            <a:xfrm>
              <a:off x="1123950" y="1514475"/>
              <a:ext cx="1400175" cy="685800"/>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214437" y="1580796"/>
              <a:ext cx="1219200" cy="5531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New international students must attend orientation and check in with OISS</a:t>
              </a:r>
            </a:p>
          </p:txBody>
        </p:sp>
      </p:grpSp>
      <p:cxnSp>
        <p:nvCxnSpPr>
          <p:cNvPr id="11" name="Straight Arrow Connector 10"/>
          <p:cNvCxnSpPr/>
          <p:nvPr/>
        </p:nvCxnSpPr>
        <p:spPr>
          <a:xfrm flipV="1">
            <a:off x="2056282" y="3379112"/>
            <a:ext cx="0" cy="73894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7" idx="2"/>
          </p:cNvCxnSpPr>
          <p:nvPr/>
        </p:nvCxnSpPr>
        <p:spPr>
          <a:xfrm>
            <a:off x="2359795" y="2834327"/>
            <a:ext cx="5407" cy="45451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3196523" y="1910402"/>
            <a:ext cx="1492446" cy="926031"/>
            <a:chOff x="1123950" y="1514475"/>
            <a:chExt cx="1400175" cy="685800"/>
          </a:xfrm>
        </p:grpSpPr>
        <p:sp>
          <p:nvSpPr>
            <p:cNvPr id="34" name="Rounded Rectangle 33"/>
            <p:cNvSpPr/>
            <p:nvPr/>
          </p:nvSpPr>
          <p:spPr>
            <a:xfrm>
              <a:off x="1123950" y="1514475"/>
              <a:ext cx="1400175" cy="685800"/>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1214437" y="1580796"/>
              <a:ext cx="1219200" cy="5531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Deadline to add/drop classes</a:t>
              </a:r>
            </a:p>
          </p:txBody>
        </p:sp>
      </p:grpSp>
      <p:cxnSp>
        <p:nvCxnSpPr>
          <p:cNvPr id="37" name="Straight Arrow Connector 36"/>
          <p:cNvCxnSpPr>
            <a:stCxn id="34" idx="2"/>
          </p:cNvCxnSpPr>
          <p:nvPr/>
        </p:nvCxnSpPr>
        <p:spPr>
          <a:xfrm flipH="1">
            <a:off x="3938628" y="2836433"/>
            <a:ext cx="4118" cy="4415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2362498" y="3528937"/>
            <a:ext cx="3157794" cy="0"/>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39" name="Group 38"/>
          <p:cNvGrpSpPr/>
          <p:nvPr/>
        </p:nvGrpSpPr>
        <p:grpSpPr>
          <a:xfrm>
            <a:off x="4847952" y="4119776"/>
            <a:ext cx="1492446" cy="859711"/>
            <a:chOff x="1123950" y="1514475"/>
            <a:chExt cx="1400175" cy="685800"/>
          </a:xfrm>
        </p:grpSpPr>
        <p:sp>
          <p:nvSpPr>
            <p:cNvPr id="40" name="Rounded Rectangle 39"/>
            <p:cNvSpPr/>
            <p:nvPr/>
          </p:nvSpPr>
          <p:spPr>
            <a:xfrm>
              <a:off x="1123950" y="1514475"/>
              <a:ext cx="1400175" cy="685800"/>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1214437" y="1580796"/>
              <a:ext cx="1219200" cy="5531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SEVIS Registration</a:t>
              </a:r>
            </a:p>
          </p:txBody>
        </p:sp>
      </p:grpSp>
      <p:cxnSp>
        <p:nvCxnSpPr>
          <p:cNvPr id="42" name="Straight Arrow Connector 41"/>
          <p:cNvCxnSpPr/>
          <p:nvPr/>
        </p:nvCxnSpPr>
        <p:spPr>
          <a:xfrm flipV="1">
            <a:off x="5590057" y="3361854"/>
            <a:ext cx="0" cy="73894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a:off x="8073083" y="2834277"/>
            <a:ext cx="4118" cy="4415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7089366" y="1689621"/>
            <a:ext cx="1983865" cy="1146812"/>
            <a:chOff x="1123950" y="1514475"/>
            <a:chExt cx="1400175" cy="685800"/>
          </a:xfrm>
        </p:grpSpPr>
        <p:sp>
          <p:nvSpPr>
            <p:cNvPr id="49" name="Rounded Rectangle 48"/>
            <p:cNvSpPr/>
            <p:nvPr/>
          </p:nvSpPr>
          <p:spPr>
            <a:xfrm>
              <a:off x="1123950" y="1514475"/>
              <a:ext cx="1400175" cy="685800"/>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1214437" y="1580796"/>
              <a:ext cx="1219200" cy="5531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Deadline to change grading option</a:t>
              </a:r>
            </a:p>
          </p:txBody>
        </p:sp>
      </p:grpSp>
      <p:grpSp>
        <p:nvGrpSpPr>
          <p:cNvPr id="51" name="Group 50"/>
          <p:cNvGrpSpPr/>
          <p:nvPr/>
        </p:nvGrpSpPr>
        <p:grpSpPr>
          <a:xfrm>
            <a:off x="9781946" y="1800525"/>
            <a:ext cx="1596104" cy="1035909"/>
            <a:chOff x="1123950" y="1514475"/>
            <a:chExt cx="1400175" cy="685800"/>
          </a:xfrm>
        </p:grpSpPr>
        <p:sp>
          <p:nvSpPr>
            <p:cNvPr id="52" name="Rounded Rectangle 51"/>
            <p:cNvSpPr/>
            <p:nvPr/>
          </p:nvSpPr>
          <p:spPr>
            <a:xfrm>
              <a:off x="1123950" y="1514475"/>
              <a:ext cx="1400175" cy="685800"/>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1214437" y="1580796"/>
              <a:ext cx="1219200" cy="5531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Instruction ends</a:t>
              </a:r>
            </a:p>
          </p:txBody>
        </p:sp>
      </p:grpSp>
      <p:cxnSp>
        <p:nvCxnSpPr>
          <p:cNvPr id="54" name="Straight Arrow Connector 53"/>
          <p:cNvCxnSpPr/>
          <p:nvPr/>
        </p:nvCxnSpPr>
        <p:spPr>
          <a:xfrm flipH="1">
            <a:off x="10573849" y="2841203"/>
            <a:ext cx="4118" cy="4415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358129" y="3155586"/>
            <a:ext cx="1086208" cy="2665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Timeline</a:t>
            </a:r>
            <a:endParaRPr lang="en-US" dirty="0">
              <a:solidFill>
                <a:schemeClr val="tx1"/>
              </a:solidFill>
            </a:endParaRPr>
          </a:p>
        </p:txBody>
      </p:sp>
    </p:spTree>
    <p:extLst>
      <p:ext uri="{BB962C8B-B14F-4D97-AF65-F5344CB8AC3E}">
        <p14:creationId xmlns:p14="http://schemas.microsoft.com/office/powerpoint/2010/main" val="572952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894</TotalTime>
  <Words>1243</Words>
  <Application>Microsoft Office PowerPoint</Application>
  <PresentationFormat>Widescreen</PresentationFormat>
  <Paragraphs>183</Paragraphs>
  <Slides>25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The Juggling Act: Academics, Culture, and Immigration</vt:lpstr>
      <vt:lpstr>Overview</vt:lpstr>
      <vt:lpstr>Trends and Highlights </vt:lpstr>
      <vt:lpstr>Trends and Highlights </vt:lpstr>
      <vt:lpstr>Trends and Highlights </vt:lpstr>
      <vt:lpstr>What does the Office of International Students do? </vt:lpstr>
      <vt:lpstr>What is SEVIS? </vt:lpstr>
      <vt:lpstr>International Student Lifecycle</vt:lpstr>
      <vt:lpstr>Academic Calendar &amp; Federal Reporting Requirements </vt:lpstr>
      <vt:lpstr>Cultural Adjustment</vt:lpstr>
      <vt:lpstr>Cultural Adjustment: Activity!</vt:lpstr>
      <vt:lpstr>Frequently Asked Questions</vt:lpstr>
      <vt:lpstr>Full-Time Enrollment</vt:lpstr>
      <vt:lpstr>Employment</vt:lpstr>
      <vt:lpstr>Change of Major/Degree</vt:lpstr>
      <vt:lpstr>Academic Probation/Dismissal</vt:lpstr>
      <vt:lpstr>Academic Dishonesty/Misconduct</vt:lpstr>
      <vt:lpstr>Concurrent Enrollment</vt:lpstr>
      <vt:lpstr>On-line Classes</vt:lpstr>
      <vt:lpstr>Identifying an international student at risk, or in need of additional help</vt:lpstr>
      <vt:lpstr>PowerPoint Presentation</vt:lpstr>
      <vt:lpstr>Discussion Time</vt:lpstr>
      <vt:lpstr>Conclusion</vt:lpstr>
      <vt:lpstr>PowerPoint Presentation</vt:lpstr>
      <vt:lpstr>Questions?</vt:lpstr>
    </vt:vector>
  </TitlesOfParts>
  <Company>Student Affairs - U.C. Santa Barbara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Juggling Act: Academics, Culture, and Immigration</dc:title>
  <dc:creator>Carli Fowler</dc:creator>
  <cp:lastModifiedBy>User</cp:lastModifiedBy>
  <cp:revision>74</cp:revision>
  <cp:lastPrinted>2016-05-02T20:01:31Z</cp:lastPrinted>
  <dcterms:created xsi:type="dcterms:W3CDTF">2016-03-15T22:12:01Z</dcterms:created>
  <dcterms:modified xsi:type="dcterms:W3CDTF">2016-05-04T23:13:59Z</dcterms:modified>
</cp:coreProperties>
</file>